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notesMasterIdLst>
    <p:notesMasterId r:id="rId36"/>
  </p:notesMasterIdLst>
  <p:sldIdLst>
    <p:sldId id="256" r:id="rId5"/>
    <p:sldId id="265" r:id="rId6"/>
    <p:sldId id="262" r:id="rId7"/>
    <p:sldId id="260" r:id="rId8"/>
    <p:sldId id="306" r:id="rId9"/>
    <p:sldId id="289" r:id="rId10"/>
    <p:sldId id="290" r:id="rId11"/>
    <p:sldId id="291" r:id="rId12"/>
    <p:sldId id="292" r:id="rId13"/>
    <p:sldId id="293" r:id="rId14"/>
    <p:sldId id="258" r:id="rId15"/>
    <p:sldId id="271" r:id="rId16"/>
    <p:sldId id="294" r:id="rId17"/>
    <p:sldId id="295" r:id="rId18"/>
    <p:sldId id="296" r:id="rId19"/>
    <p:sldId id="297" r:id="rId20"/>
    <p:sldId id="267" r:id="rId21"/>
    <p:sldId id="272" r:id="rId22"/>
    <p:sldId id="273" r:id="rId23"/>
    <p:sldId id="274" r:id="rId24"/>
    <p:sldId id="298" r:id="rId25"/>
    <p:sldId id="275" r:id="rId26"/>
    <p:sldId id="300" r:id="rId27"/>
    <p:sldId id="302" r:id="rId28"/>
    <p:sldId id="301" r:id="rId29"/>
    <p:sldId id="303" r:id="rId30"/>
    <p:sldId id="304" r:id="rId31"/>
    <p:sldId id="286" r:id="rId32"/>
    <p:sldId id="287" r:id="rId33"/>
    <p:sldId id="305" r:id="rId34"/>
    <p:sldId id="28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70961" autoAdjust="0"/>
  </p:normalViewPr>
  <p:slideViewPr>
    <p:cSldViewPr snapToGrid="0">
      <p:cViewPr varScale="1">
        <p:scale>
          <a:sx n="82" d="100"/>
          <a:sy n="82" d="100"/>
        </p:scale>
        <p:origin x="6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6681EC-8A6C-480B-ACB4-EE327F33E1C5}"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EB49D2-2EC1-4B33-A003-F5306AE6DF34}" type="slidenum">
              <a:rPr lang="en-US" smtClean="0"/>
              <a:t>‹#›</a:t>
            </a:fld>
            <a:endParaRPr lang="en-US"/>
          </a:p>
        </p:txBody>
      </p:sp>
    </p:spTree>
    <p:extLst>
      <p:ext uri="{BB962C8B-B14F-4D97-AF65-F5344CB8AC3E}">
        <p14:creationId xmlns:p14="http://schemas.microsoft.com/office/powerpoint/2010/main" val="336363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TimesNewRomanPSMT"/>
              </a:rPr>
              <a:t>The project focuses on data visualization and machine learning in the field of public health and healthcare. The machine learning component utilizes a dataset from the </a:t>
            </a:r>
            <a:r>
              <a:rPr lang="en-US" sz="1800" dirty="0" err="1">
                <a:effectLst/>
                <a:latin typeface="TimesNewRomanPSMT"/>
              </a:rPr>
              <a:t>Behavioural</a:t>
            </a:r>
            <a:r>
              <a:rPr lang="en-US" sz="1800" dirty="0">
                <a:effectLst/>
                <a:latin typeface="TimesNewRomanPSMT"/>
              </a:rPr>
              <a:t> Risk Factor Surveillance System (BRFSS) of the </a:t>
            </a:r>
            <a:r>
              <a:rPr lang="en-US" sz="1800" dirty="0" err="1">
                <a:effectLst/>
                <a:latin typeface="TimesNewRomanPSMT"/>
              </a:rPr>
              <a:t>Centres</a:t>
            </a:r>
            <a:r>
              <a:rPr lang="en-US" sz="1800" dirty="0">
                <a:effectLst/>
                <a:latin typeface="TimesNewRomanPSMT"/>
              </a:rPr>
              <a:t> for Disease Control and Prevention (CDC) to identify and avoid heart disease risk factors. This involves developing machine learning algorithms to forecast and control the risks of cardiac disease. Furthermore, the initiative broadens its focus to include data visualization methodologies, with the objective of furnishing clear and perceptive graphical depictions of the dataset. The combined scope provides a thorough method that improves comprehension and decision-making in the prevention of heart disease by leveraging both machine learning and visualization. </a:t>
            </a:r>
            <a:endParaRPr lang="en-US" sz="2800" dirty="0">
              <a:effectLst/>
            </a:endParaRP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DEB49D2-2EC1-4B33-A003-F5306AE6DF34}" type="slidenum">
              <a:rPr lang="en-US" smtClean="0"/>
              <a:t>2</a:t>
            </a:fld>
            <a:endParaRPr lang="en-US"/>
          </a:p>
        </p:txBody>
      </p:sp>
    </p:spTree>
    <p:extLst>
      <p:ext uri="{BB962C8B-B14F-4D97-AF65-F5344CB8AC3E}">
        <p14:creationId xmlns:p14="http://schemas.microsoft.com/office/powerpoint/2010/main" val="4221410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The model performed well without hyper </a:t>
            </a:r>
            <a:r>
              <a:rPr lang="en-US" sz="1800" dirty="0" err="1">
                <a:effectLst/>
                <a:latin typeface="ArialMT"/>
              </a:rPr>
              <a:t>tuning.And</a:t>
            </a:r>
            <a:r>
              <a:rPr lang="en-US" sz="1800" dirty="0">
                <a:effectLst/>
                <a:latin typeface="ArialMT"/>
              </a:rPr>
              <a:t> hyper tuning was not applied to </a:t>
            </a:r>
            <a:r>
              <a:rPr lang="en-US" sz="1800" dirty="0" err="1">
                <a:effectLst/>
                <a:latin typeface="ArialMT"/>
              </a:rPr>
              <a:t>XGBoost</a:t>
            </a:r>
            <a:r>
              <a:rPr lang="en-US" sz="1800" dirty="0">
                <a:effectLst/>
                <a:latin typeface="ArialMT"/>
              </a:rPr>
              <a:t> as it requires a lot of execution time and is time consuming.</a:t>
            </a:r>
            <a:br>
              <a:rPr lang="en-US" sz="1800" dirty="0">
                <a:effectLst/>
                <a:latin typeface="ArialMT"/>
              </a:rPr>
            </a:b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1DEB49D2-2EC1-4B33-A003-F5306AE6DF34}" type="slidenum">
              <a:rPr lang="en-US" smtClean="0"/>
              <a:t>25</a:t>
            </a:fld>
            <a:endParaRPr lang="en-US"/>
          </a:p>
        </p:txBody>
      </p:sp>
    </p:spTree>
    <p:extLst>
      <p:ext uri="{BB962C8B-B14F-4D97-AF65-F5344CB8AC3E}">
        <p14:creationId xmlns:p14="http://schemas.microsoft.com/office/powerpoint/2010/main" val="1323421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The AUC provides a single number summary of the model performance.</a:t>
            </a:r>
            <a:br>
              <a:rPr lang="en-US" sz="1800" dirty="0">
                <a:effectLst/>
                <a:latin typeface="ArialMT"/>
              </a:rPr>
            </a:br>
            <a:r>
              <a:rPr lang="en-US" sz="1800" dirty="0">
                <a:effectLst/>
                <a:latin typeface="ArialMT"/>
              </a:rPr>
              <a:t>Robustness to Cutoff Changes:</a:t>
            </a:r>
            <a:br>
              <a:rPr lang="en-US" sz="1800" dirty="0">
                <a:effectLst/>
                <a:latin typeface="ArialMT"/>
              </a:rPr>
            </a:br>
            <a:r>
              <a:rPr lang="en-US" sz="1800" dirty="0">
                <a:effectLst/>
                <a:latin typeface="ArialMT"/>
              </a:rPr>
              <a:t>Unlike accuracy, precision, or recall, which depend on a specific classification threshold, the AUC provides a measure that is independent of any particular threshold. This is particularly useful when we do not have a clear idea of where to set the threshold, or when the cost/seriousness of false positives and false negatives varies </a:t>
            </a:r>
            <a:endParaRPr lang="en-US" dirty="0">
              <a:effectLst/>
            </a:endParaRPr>
          </a:p>
          <a:p>
            <a:pPr>
              <a:buFont typeface="Arial" panose="020B0604020202020204" pitchFamily="34" charset="0"/>
              <a:buChar char="•"/>
            </a:pPr>
            <a:r>
              <a:rPr lang="en-US" sz="1800" dirty="0">
                <a:effectLst/>
                <a:latin typeface="ArialMT"/>
              </a:rPr>
              <a:t>Performance at Various </a:t>
            </a:r>
            <a:r>
              <a:rPr lang="en-US" sz="1800" dirty="0" err="1">
                <a:effectLst/>
                <a:latin typeface="ArialMT"/>
              </a:rPr>
              <a:t>Thresholds:The</a:t>
            </a:r>
            <a:r>
              <a:rPr lang="en-US" sz="1800" dirty="0">
                <a:effectLst/>
                <a:latin typeface="ArialMT"/>
              </a:rPr>
              <a:t> ROC curve provides a comprehensive view of a model's performance across a range of classification thresholds. It plots the True Positive Rate (TPR) against the False Positive Rate (FPR), allowing us to evaluate the trade-offs between correctly predicting the positive class and incorrectly predicting the negative class as positive. </a:t>
            </a:r>
            <a:endParaRPr lang="en-US" dirty="0">
              <a:effectLst/>
            </a:endParaRPr>
          </a:p>
          <a:p>
            <a:pPr>
              <a:buFont typeface="Arial" panose="020B0604020202020204" pitchFamily="34" charset="0"/>
              <a:buChar char="•"/>
            </a:pPr>
            <a:r>
              <a:rPr lang="en-US" sz="1800" dirty="0">
                <a:effectLst/>
                <a:latin typeface="ArialMT"/>
              </a:rPr>
              <a:t>●  Imbalanced Classes:</a:t>
            </a:r>
            <a:br>
              <a:rPr lang="en-US" sz="1800" dirty="0">
                <a:effectLst/>
                <a:latin typeface="ArialMT"/>
              </a:rPr>
            </a:br>
            <a:r>
              <a:rPr lang="en-US" sz="1800" dirty="0">
                <a:effectLst/>
                <a:latin typeface="ArialMT"/>
              </a:rPr>
              <a:t>ROC curves are useful in this situation as we have imbalanced classes. In such cases, metrics like accuracy can be misleading, but the ROC curve remains a reliable indicator of the model's ability to distinguish between classes. </a:t>
            </a:r>
            <a:endParaRPr lang="en-US" dirty="0">
              <a:effectLst/>
            </a:endParaRPr>
          </a:p>
          <a:p>
            <a:pPr>
              <a:buFont typeface="Arial" panose="020B0604020202020204" pitchFamily="34" charset="0"/>
              <a:buChar char="•"/>
            </a:pPr>
            <a:r>
              <a:rPr lang="en-US" sz="1800" dirty="0">
                <a:effectLst/>
                <a:latin typeface="ArialMT"/>
              </a:rPr>
              <a:t>●  Comparability:</a:t>
            </a:r>
            <a:br>
              <a:rPr lang="en-US" sz="1800" dirty="0">
                <a:effectLst/>
                <a:latin typeface="ArialMT"/>
              </a:rPr>
            </a:br>
            <a:r>
              <a:rPr lang="en-US" sz="1800" dirty="0">
                <a:effectLst/>
                <a:latin typeface="ArialMT"/>
              </a:rPr>
              <a:t>We have multiple models, ROC curves offer a clear visual tool to compare their performance. The closer the curve follows the left-hand border and then the top border of the ROC space, the more accurate the test.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1DEB49D2-2EC1-4B33-A003-F5306AE6DF34}" type="slidenum">
              <a:rPr lang="en-US" smtClean="0"/>
              <a:t>28</a:t>
            </a:fld>
            <a:endParaRPr lang="en-US"/>
          </a:p>
        </p:txBody>
      </p:sp>
    </p:spTree>
    <p:extLst>
      <p:ext uri="{BB962C8B-B14F-4D97-AF65-F5344CB8AC3E}">
        <p14:creationId xmlns:p14="http://schemas.microsoft.com/office/powerpoint/2010/main" val="2321586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EB49D2-2EC1-4B33-A003-F5306AE6DF34}" type="slidenum">
              <a:rPr lang="en-US" smtClean="0"/>
              <a:t>29</a:t>
            </a:fld>
            <a:endParaRPr lang="en-US"/>
          </a:p>
        </p:txBody>
      </p:sp>
    </p:spTree>
    <p:extLst>
      <p:ext uri="{BB962C8B-B14F-4D97-AF65-F5344CB8AC3E}">
        <p14:creationId xmlns:p14="http://schemas.microsoft.com/office/powerpoint/2010/main" val="1891181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sz="2800" b="1" i="0" dirty="0">
                <a:solidFill>
                  <a:srgbClr val="D1D5DB"/>
                </a:solidFill>
                <a:effectLst/>
                <a:latin typeface="Söhne"/>
              </a:rPr>
              <a:t>Accurate Identification of Risk Factors</a:t>
            </a:r>
            <a:r>
              <a:rPr lang="en-US" sz="2800" b="0" i="0" dirty="0">
                <a:solidFill>
                  <a:srgbClr val="D1D5DB"/>
                </a:solidFill>
                <a:effectLst/>
                <a:latin typeface="Söhne"/>
              </a:rPr>
              <a:t>: To develop a model that accurately identifies key factors contributing to heart disease.</a:t>
            </a:r>
          </a:p>
          <a:p>
            <a:pPr algn="l">
              <a:buFont typeface="+mj-lt"/>
              <a:buAutoNum type="arabicPeriod"/>
            </a:pPr>
            <a:r>
              <a:rPr lang="en-US" sz="2800" b="1" i="0" dirty="0">
                <a:solidFill>
                  <a:srgbClr val="D1D5DB"/>
                </a:solidFill>
                <a:effectLst/>
                <a:latin typeface="Söhne"/>
              </a:rPr>
              <a:t>Effective Preventive Action</a:t>
            </a:r>
            <a:r>
              <a:rPr lang="en-US" sz="2800" b="0" i="0" dirty="0">
                <a:solidFill>
                  <a:srgbClr val="D1D5DB"/>
                </a:solidFill>
                <a:effectLst/>
                <a:latin typeface="Söhne"/>
              </a:rPr>
              <a:t>: To ensure the model's recommendations lead to successful preventive actions or interventions.</a:t>
            </a:r>
          </a:p>
          <a:p>
            <a:pPr algn="l">
              <a:buFont typeface="+mj-lt"/>
              <a:buAutoNum type="arabicPeriod"/>
            </a:pPr>
            <a:r>
              <a:rPr lang="en-US" sz="2800" b="1" i="0" dirty="0">
                <a:solidFill>
                  <a:srgbClr val="D1D5DB"/>
                </a:solidFill>
                <a:effectLst/>
                <a:latin typeface="Söhne"/>
              </a:rPr>
              <a:t>Minimizing False Positives</a:t>
            </a:r>
            <a:r>
              <a:rPr lang="en-US" sz="2800" b="0" i="0" dirty="0">
                <a:solidFill>
                  <a:srgbClr val="D1D5DB"/>
                </a:solidFill>
                <a:effectLst/>
                <a:latin typeface="Söhne"/>
              </a:rPr>
              <a:t>: To achieve high precision in identifying true heart disease risk cases while minimizing unnecessary interventions.</a:t>
            </a:r>
          </a:p>
          <a:p>
            <a:pPr marL="0" marR="0">
              <a:lnSpc>
                <a:spcPct val="107000"/>
              </a:lnSpc>
              <a:spcBef>
                <a:spcPts val="0"/>
              </a:spcBef>
              <a:spcAft>
                <a:spcPts val="800"/>
              </a:spcAft>
            </a:pPr>
            <a:r>
              <a:rPr lang="en-US" sz="2800" b="1" i="0" dirty="0">
                <a:effectLst/>
                <a:latin typeface="Söhne"/>
              </a:rPr>
              <a:t>Risk Factor Identification Rate</a:t>
            </a:r>
            <a:r>
              <a:rPr lang="en-US" sz="2800" b="0" i="0" dirty="0">
                <a:solidFill>
                  <a:srgbClr val="D1D5DB"/>
                </a:solidFill>
                <a:effectLst/>
                <a:latin typeface="Söhne"/>
              </a:rPr>
              <a:t>: Measures the accuracy in pinpointing contributing factors to heart disease.</a:t>
            </a:r>
          </a:p>
          <a:p>
            <a:pPr marL="0" marR="0">
              <a:lnSpc>
                <a:spcPct val="107000"/>
              </a:lnSpc>
              <a:spcBef>
                <a:spcPts val="0"/>
              </a:spcBef>
              <a:spcAft>
                <a:spcPts val="800"/>
              </a:spcAft>
            </a:pPr>
            <a:r>
              <a:rPr lang="en-US" sz="2800" b="1" i="0" dirty="0">
                <a:effectLst/>
                <a:latin typeface="Söhne"/>
              </a:rPr>
              <a:t>Overall Model Accuracy</a:t>
            </a:r>
            <a:r>
              <a:rPr lang="en-US" sz="2800" b="0" i="0" dirty="0">
                <a:solidFill>
                  <a:srgbClr val="D1D5DB"/>
                </a:solidFill>
                <a:effectLst/>
                <a:latin typeface="Söhne"/>
              </a:rPr>
              <a:t>: Gives an overall assessment of the model's performance in identifying and preventing heart disease risk factors.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DEB49D2-2EC1-4B33-A003-F5306AE6DF34}" type="slidenum">
              <a:rPr lang="en-US" smtClean="0"/>
              <a:t>3</a:t>
            </a:fld>
            <a:endParaRPr lang="en-US"/>
          </a:p>
        </p:txBody>
      </p:sp>
    </p:spTree>
    <p:extLst>
      <p:ext uri="{BB962C8B-B14F-4D97-AF65-F5344CB8AC3E}">
        <p14:creationId xmlns:p14="http://schemas.microsoft.com/office/powerpoint/2010/main" val="1019890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319795 records and 18columns:</a:t>
            </a:r>
          </a:p>
          <a:p>
            <a:pPr marL="0" marR="0">
              <a:lnSpc>
                <a:spcPct val="107000"/>
              </a:lnSpc>
              <a:spcBef>
                <a:spcPts val="0"/>
              </a:spcBef>
              <a:spcAft>
                <a:spcPts val="800"/>
              </a:spcAft>
            </a:pPr>
            <a:r>
              <a:rPr lang="en-US" sz="2800" b="0" i="0" dirty="0">
                <a:solidFill>
                  <a:srgbClr val="ECECF1"/>
                </a:solidFill>
                <a:effectLst/>
                <a:latin typeface="Söhne"/>
              </a:rPr>
              <a:t>Stakeholders in this domain include healthcare providers, researchers and individuals concerned with public health.</a:t>
            </a:r>
            <a:b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major attributes implemented to perform analysis within the dataset are detailed as below: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DEB49D2-2EC1-4B33-A003-F5306AE6DF34}" type="slidenum">
              <a:rPr lang="en-US" smtClean="0"/>
              <a:t>4</a:t>
            </a:fld>
            <a:endParaRPr lang="en-US"/>
          </a:p>
        </p:txBody>
      </p:sp>
    </p:spTree>
    <p:extLst>
      <p:ext uri="{BB962C8B-B14F-4D97-AF65-F5344CB8AC3E}">
        <p14:creationId xmlns:p14="http://schemas.microsoft.com/office/powerpoint/2010/main" val="1085208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EB49D2-2EC1-4B33-A003-F5306AE6DF34}" type="slidenum">
              <a:rPr lang="en-US" smtClean="0"/>
              <a:t>5</a:t>
            </a:fld>
            <a:endParaRPr lang="en-US"/>
          </a:p>
        </p:txBody>
      </p:sp>
    </p:spTree>
    <p:extLst>
      <p:ext uri="{BB962C8B-B14F-4D97-AF65-F5344CB8AC3E}">
        <p14:creationId xmlns:p14="http://schemas.microsoft.com/office/powerpoint/2010/main" val="487528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DEB49D2-2EC1-4B33-A003-F5306AE6DF34}" type="slidenum">
              <a:rPr lang="en-US" smtClean="0"/>
              <a:t>17</a:t>
            </a:fld>
            <a:endParaRPr lang="en-US"/>
          </a:p>
        </p:txBody>
      </p:sp>
    </p:spTree>
    <p:extLst>
      <p:ext uri="{BB962C8B-B14F-4D97-AF65-F5344CB8AC3E}">
        <p14:creationId xmlns:p14="http://schemas.microsoft.com/office/powerpoint/2010/main" val="1403037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SMOTE (Synthetic Minority Over-sampling Technique) resampling is performed on the dataset to address the class imbalance problem. SMOTE resampling generates synthetic examples for the minority class by creating new instances that are combinations of existing minority class instances. This helps to balance the dataset and improve the performance of the machine learning model in predicting both classes. By oversampling the minority class in this way, the model is exposed to more diverse examples of that class and is less likely to miss important patterns in the data that are specific to that </a:t>
            </a:r>
            <a:r>
              <a:rPr lang="en-US" dirty="0" err="1"/>
              <a:t>class.After</a:t>
            </a:r>
            <a:r>
              <a:rPr lang="en-US" dirty="0"/>
              <a:t> this we obtain uniformly classified data values.</a:t>
            </a:r>
          </a:p>
        </p:txBody>
      </p:sp>
      <p:sp>
        <p:nvSpPr>
          <p:cNvPr id="4" name="Slide Number Placeholder 3"/>
          <p:cNvSpPr>
            <a:spLocks noGrp="1"/>
          </p:cNvSpPr>
          <p:nvPr>
            <p:ph type="sldNum" sz="quarter" idx="5"/>
          </p:nvPr>
        </p:nvSpPr>
        <p:spPr/>
        <p:txBody>
          <a:bodyPr/>
          <a:lstStyle/>
          <a:p>
            <a:fld id="{1DEB49D2-2EC1-4B33-A003-F5306AE6DF34}" type="slidenum">
              <a:rPr lang="en-US" smtClean="0"/>
              <a:t>19</a:t>
            </a:fld>
            <a:endParaRPr lang="en-US"/>
          </a:p>
        </p:txBody>
      </p:sp>
    </p:spTree>
    <p:extLst>
      <p:ext uri="{BB962C8B-B14F-4D97-AF65-F5344CB8AC3E}">
        <p14:creationId xmlns:p14="http://schemas.microsoft.com/office/powerpoint/2010/main" val="2082152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EB49D2-2EC1-4B33-A003-F5306AE6DF34}" type="slidenum">
              <a:rPr lang="en-US" smtClean="0"/>
              <a:t>20</a:t>
            </a:fld>
            <a:endParaRPr lang="en-US"/>
          </a:p>
        </p:txBody>
      </p:sp>
    </p:spTree>
    <p:extLst>
      <p:ext uri="{BB962C8B-B14F-4D97-AF65-F5344CB8AC3E}">
        <p14:creationId xmlns:p14="http://schemas.microsoft.com/office/powerpoint/2010/main" val="1476162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353F4F"/>
                </a:solidFill>
                <a:effectLst/>
                <a:latin typeface="ArialMT"/>
              </a:rPr>
              <a:t>Feature scaling is a method used to standardize the range of independent variables or features of data. In our code, we're using </a:t>
            </a:r>
            <a:r>
              <a:rPr lang="en-US" sz="1800" dirty="0" err="1">
                <a:solidFill>
                  <a:srgbClr val="353F4F"/>
                </a:solidFill>
                <a:effectLst/>
                <a:latin typeface="ArialMT"/>
              </a:rPr>
              <a:t>StandardScaler</a:t>
            </a:r>
            <a:r>
              <a:rPr lang="en-US" sz="1800" dirty="0">
                <a:solidFill>
                  <a:srgbClr val="353F4F"/>
                </a:solidFill>
                <a:effectLst/>
                <a:latin typeface="ArialMT"/>
              </a:rPr>
              <a:t> from Scikit-learn, which standardizes features by removing the mean and scaling to unit </a:t>
            </a:r>
            <a:r>
              <a:rPr lang="en-US" sz="1800" dirty="0" err="1">
                <a:solidFill>
                  <a:srgbClr val="353F4F"/>
                </a:solidFill>
                <a:effectLst/>
                <a:latin typeface="ArialMT"/>
              </a:rPr>
              <a:t>variance.It’s</a:t>
            </a:r>
            <a:r>
              <a:rPr lang="en-US" sz="1800" dirty="0">
                <a:solidFill>
                  <a:srgbClr val="353F4F"/>
                </a:solidFill>
                <a:effectLst/>
                <a:latin typeface="ArialMT"/>
              </a:rPr>
              <a:t> a critical preprocessing step.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1DEB49D2-2EC1-4B33-A003-F5306AE6DF34}" type="slidenum">
              <a:rPr lang="en-US" smtClean="0"/>
              <a:t>21</a:t>
            </a:fld>
            <a:endParaRPr lang="en-US"/>
          </a:p>
        </p:txBody>
      </p:sp>
    </p:spTree>
    <p:extLst>
      <p:ext uri="{BB962C8B-B14F-4D97-AF65-F5344CB8AC3E}">
        <p14:creationId xmlns:p14="http://schemas.microsoft.com/office/powerpoint/2010/main" val="2540010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Involves adjusting the parameters of the model to improve performance. It is the process of finding the most optimal parameters for a machine learning model. </a:t>
            </a:r>
            <a:endParaRPr lang="en-US" dirty="0">
              <a:effectLst/>
            </a:endParaRPr>
          </a:p>
          <a:p>
            <a:endParaRPr lang="en-US" dirty="0"/>
          </a:p>
          <a:p>
            <a:r>
              <a:rPr lang="en-US" sz="1800" dirty="0">
                <a:effectLst/>
                <a:latin typeface="ArialMT"/>
              </a:rPr>
              <a:t>To implement hyperparameter </a:t>
            </a:r>
            <a:r>
              <a:rPr lang="en-US" sz="1800" dirty="0" err="1">
                <a:effectLst/>
                <a:latin typeface="ArialMT"/>
              </a:rPr>
              <a:t>tuning,the</a:t>
            </a:r>
            <a:r>
              <a:rPr lang="en-US" sz="1800" dirty="0">
                <a:effectLst/>
                <a:latin typeface="ArialMT"/>
              </a:rPr>
              <a:t> steps are: </a:t>
            </a:r>
            <a:endParaRPr lang="en-US" dirty="0">
              <a:effectLst/>
            </a:endParaRPr>
          </a:p>
          <a:p>
            <a:pPr>
              <a:buFont typeface="Arial" panose="020B0604020202020204" pitchFamily="34" charset="0"/>
              <a:buChar char="•"/>
            </a:pPr>
            <a:r>
              <a:rPr lang="en-US" sz="1800" dirty="0">
                <a:effectLst/>
                <a:latin typeface="ArialMT"/>
              </a:rPr>
              <a:t>●  Hyperparameter </a:t>
            </a:r>
            <a:r>
              <a:rPr lang="en-US" sz="1800" dirty="0" err="1">
                <a:effectLst/>
                <a:latin typeface="ArialMT"/>
              </a:rPr>
              <a:t>tuningDefine</a:t>
            </a:r>
            <a:r>
              <a:rPr lang="en-US" sz="1800" dirty="0">
                <a:effectLst/>
                <a:latin typeface="ArialMT"/>
              </a:rPr>
              <a:t> a range of values for each hyperparameter. </a:t>
            </a:r>
            <a:endParaRPr lang="en-US" dirty="0">
              <a:effectLst/>
            </a:endParaRPr>
          </a:p>
          <a:p>
            <a:pPr>
              <a:buFont typeface="Arial" panose="020B0604020202020204" pitchFamily="34" charset="0"/>
              <a:buChar char="•"/>
            </a:pPr>
            <a:r>
              <a:rPr lang="en-US" sz="1800" dirty="0">
                <a:effectLst/>
                <a:latin typeface="ArialMT"/>
              </a:rPr>
              <a:t>●  Use a method like grid search, random search, or Bayesian optimization (as provided by </a:t>
            </a:r>
            <a:r>
              <a:rPr lang="en-US" sz="1800" dirty="0" err="1">
                <a:effectLst/>
                <a:latin typeface="ArialMT"/>
              </a:rPr>
              <a:t>SageMaker</a:t>
            </a:r>
            <a:r>
              <a:rPr lang="en-US" sz="1800" dirty="0">
                <a:effectLst/>
                <a:latin typeface="ArialMT"/>
              </a:rPr>
              <a:t>) to explore different combinations of these </a:t>
            </a:r>
            <a:endParaRPr lang="en-US" dirty="0">
              <a:effectLst/>
            </a:endParaRPr>
          </a:p>
          <a:p>
            <a:pPr>
              <a:buFont typeface="Arial" panose="020B0604020202020204" pitchFamily="34" charset="0"/>
              <a:buChar char="•"/>
            </a:pPr>
            <a:r>
              <a:rPr lang="en-US" sz="1800" dirty="0">
                <a:effectLst/>
                <a:latin typeface="ArialMT"/>
              </a:rPr>
              <a:t>hyperparameters. </a:t>
            </a:r>
            <a:endParaRPr lang="en-US" dirty="0">
              <a:effectLst/>
            </a:endParaRPr>
          </a:p>
          <a:p>
            <a:pPr>
              <a:buFont typeface="Arial" panose="020B0604020202020204" pitchFamily="34" charset="0"/>
              <a:buChar char="•"/>
            </a:pPr>
            <a:r>
              <a:rPr lang="en-US" sz="1800" dirty="0">
                <a:effectLst/>
                <a:latin typeface="ArialMT"/>
              </a:rPr>
              <a:t>●  Evaluate model performance for each combination to find the best set of </a:t>
            </a:r>
            <a:endParaRPr lang="en-US" dirty="0">
              <a:effectLst/>
            </a:endParaRPr>
          </a:p>
          <a:p>
            <a:pPr>
              <a:buFont typeface="Arial" panose="020B0604020202020204" pitchFamily="34" charset="0"/>
              <a:buChar char="•"/>
            </a:pPr>
            <a:r>
              <a:rPr lang="en-US" sz="1800" dirty="0">
                <a:effectLst/>
                <a:latin typeface="ArialMT"/>
              </a:rPr>
              <a:t>hyperparameters.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1DEB49D2-2EC1-4B33-A003-F5306AE6DF34}" type="slidenum">
              <a:rPr lang="en-US" smtClean="0"/>
              <a:t>24</a:t>
            </a:fld>
            <a:endParaRPr lang="en-US"/>
          </a:p>
        </p:txBody>
      </p:sp>
    </p:spTree>
    <p:extLst>
      <p:ext uri="{BB962C8B-B14F-4D97-AF65-F5344CB8AC3E}">
        <p14:creationId xmlns:p14="http://schemas.microsoft.com/office/powerpoint/2010/main" val="1579968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12/11/23</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24974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12/11/23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27484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12/11/23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60415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12/11/23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55762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12/11/23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8565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12/11/23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76716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12/11/23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67134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12/11/23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83736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12/11/23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07140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12/11/23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461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12/11/23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02559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12/11/23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73487715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2" name="Picture 7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73" name="Rectangle 7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4" name="Rectangle 73">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75" name="Group 74">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66" name="Picture 65">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76" name="Picture 75">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5" name="Title 1">
            <a:extLst>
              <a:ext uri="{FF2B5EF4-FFF2-40B4-BE49-F238E27FC236}">
                <a16:creationId xmlns:a16="http://schemas.microsoft.com/office/drawing/2014/main" id="{2292E346-DDFA-4E4D-702B-F3BCDEBCE684}"/>
              </a:ext>
            </a:extLst>
          </p:cNvPr>
          <p:cNvSpPr>
            <a:spLocks noGrp="1"/>
          </p:cNvSpPr>
          <p:nvPr/>
        </p:nvSpPr>
        <p:spPr>
          <a:xfrm>
            <a:off x="838200" y="586992"/>
            <a:ext cx="5638800" cy="2461008"/>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defTabSz="914400">
              <a:spcAft>
                <a:spcPts val="600"/>
              </a:spcAft>
            </a:pPr>
            <a:r>
              <a:rPr lang="en-US" sz="4400">
                <a:solidFill>
                  <a:schemeClr val="tx1"/>
                </a:solidFill>
              </a:rPr>
              <a:t>Indicators of Heart Disease Dataset </a:t>
            </a:r>
          </a:p>
        </p:txBody>
      </p:sp>
      <p:sp>
        <p:nvSpPr>
          <p:cNvPr id="6" name="Subtitle 2">
            <a:extLst>
              <a:ext uri="{FF2B5EF4-FFF2-40B4-BE49-F238E27FC236}">
                <a16:creationId xmlns:a16="http://schemas.microsoft.com/office/drawing/2014/main" id="{01A3B143-9B13-7261-0229-583AFC645E21}"/>
              </a:ext>
            </a:extLst>
          </p:cNvPr>
          <p:cNvSpPr>
            <a:spLocks noGrp="1"/>
          </p:cNvSpPr>
          <p:nvPr/>
        </p:nvSpPr>
        <p:spPr>
          <a:xfrm>
            <a:off x="838200" y="3124200"/>
            <a:ext cx="5638437" cy="3156166"/>
          </a:xfrm>
          <a:prstGeom prst="rect">
            <a:avLst/>
          </a:prstGeom>
        </p:spPr>
        <p:txBody>
          <a:bodyPr vert="horz" lIns="91440" tIns="45720" rIns="91440" bIns="45720" rtlCol="0" anchor="ctr">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defTabSz="914400">
              <a:lnSpc>
                <a:spcPct val="110000"/>
              </a:lnSpc>
            </a:pPr>
            <a:r>
              <a:rPr lang="en-US" dirty="0">
                <a:solidFill>
                  <a:schemeClr val="tx1"/>
                </a:solidFill>
              </a:rPr>
              <a:t>Group 15:</a:t>
            </a:r>
          </a:p>
          <a:p>
            <a:pPr indent="-228600" algn="l" defTabSz="914400">
              <a:lnSpc>
                <a:spcPct val="110000"/>
              </a:lnSpc>
              <a:buFont typeface="Arial" panose="020B0604020202020204" pitchFamily="34" charset="0"/>
              <a:buChar char="•"/>
            </a:pPr>
            <a:r>
              <a:rPr lang="en-US" dirty="0" err="1">
                <a:solidFill>
                  <a:schemeClr val="tx1"/>
                </a:solidFill>
                <a:effectLst/>
              </a:rPr>
              <a:t>Aneela</a:t>
            </a:r>
            <a:r>
              <a:rPr lang="en-US" dirty="0">
                <a:solidFill>
                  <a:schemeClr val="tx1"/>
                </a:solidFill>
                <a:effectLst/>
              </a:rPr>
              <a:t> </a:t>
            </a:r>
            <a:r>
              <a:rPr lang="en-US" dirty="0" err="1">
                <a:solidFill>
                  <a:schemeClr val="tx1"/>
                </a:solidFill>
                <a:effectLst/>
              </a:rPr>
              <a:t>Gannarapu</a:t>
            </a:r>
            <a:r>
              <a:rPr lang="en-US" dirty="0">
                <a:solidFill>
                  <a:schemeClr val="tx1"/>
                </a:solidFill>
                <a:effectLst/>
              </a:rPr>
              <a:t> </a:t>
            </a:r>
          </a:p>
          <a:p>
            <a:pPr indent="-228600" algn="l" defTabSz="914400">
              <a:lnSpc>
                <a:spcPct val="110000"/>
              </a:lnSpc>
              <a:buFont typeface="Arial" panose="020B0604020202020204" pitchFamily="34" charset="0"/>
              <a:buChar char="•"/>
            </a:pPr>
            <a:r>
              <a:rPr lang="en-US" dirty="0">
                <a:solidFill>
                  <a:schemeClr val="tx1"/>
                </a:solidFill>
              </a:rPr>
              <a:t>Shravan Naidu </a:t>
            </a:r>
            <a:r>
              <a:rPr lang="en-US" dirty="0" err="1">
                <a:solidFill>
                  <a:schemeClr val="tx1"/>
                </a:solidFill>
              </a:rPr>
              <a:t>Gollu</a:t>
            </a:r>
            <a:endParaRPr lang="en-US" dirty="0">
              <a:solidFill>
                <a:schemeClr val="tx1"/>
              </a:solidFill>
            </a:endParaRPr>
          </a:p>
          <a:p>
            <a:pPr indent="-228600" algn="l" defTabSz="914400">
              <a:lnSpc>
                <a:spcPct val="110000"/>
              </a:lnSpc>
              <a:buFont typeface="Arial" panose="020B0604020202020204" pitchFamily="34" charset="0"/>
              <a:buChar char="•"/>
            </a:pPr>
            <a:r>
              <a:rPr lang="en-US" dirty="0" err="1">
                <a:solidFill>
                  <a:schemeClr val="tx1"/>
                </a:solidFill>
                <a:effectLst/>
              </a:rPr>
              <a:t>Indu</a:t>
            </a:r>
            <a:r>
              <a:rPr lang="en-US" dirty="0">
                <a:solidFill>
                  <a:schemeClr val="tx1"/>
                </a:solidFill>
                <a:effectLst/>
              </a:rPr>
              <a:t> </a:t>
            </a:r>
            <a:r>
              <a:rPr lang="en-US" dirty="0" err="1">
                <a:solidFill>
                  <a:schemeClr val="tx1"/>
                </a:solidFill>
                <a:effectLst/>
              </a:rPr>
              <a:t>Narasingula</a:t>
            </a:r>
            <a:endParaRPr lang="en-US" dirty="0">
              <a:solidFill>
                <a:schemeClr val="tx1"/>
              </a:solidFill>
              <a:effectLst/>
            </a:endParaRPr>
          </a:p>
          <a:p>
            <a:pPr indent="-228600" algn="l" defTabSz="914400">
              <a:lnSpc>
                <a:spcPct val="110000"/>
              </a:lnSpc>
              <a:buFont typeface="Arial" panose="020B0604020202020204" pitchFamily="34" charset="0"/>
              <a:buChar char="•"/>
            </a:pPr>
            <a:r>
              <a:rPr lang="en-US" dirty="0" err="1">
                <a:solidFill>
                  <a:schemeClr val="tx1"/>
                </a:solidFill>
              </a:rPr>
              <a:t>Manogna</a:t>
            </a:r>
            <a:r>
              <a:rPr lang="en-US" dirty="0">
                <a:solidFill>
                  <a:schemeClr val="tx1"/>
                </a:solidFill>
              </a:rPr>
              <a:t> </a:t>
            </a:r>
            <a:r>
              <a:rPr lang="en-US" dirty="0" err="1">
                <a:solidFill>
                  <a:schemeClr val="tx1"/>
                </a:solidFill>
              </a:rPr>
              <a:t>Chenuru</a:t>
            </a:r>
            <a:endParaRPr lang="en-US" dirty="0">
              <a:solidFill>
                <a:schemeClr val="tx1"/>
              </a:solidFill>
            </a:endParaRPr>
          </a:p>
          <a:p>
            <a:pPr indent="-228600" algn="l" defTabSz="914400">
              <a:lnSpc>
                <a:spcPct val="110000"/>
              </a:lnSpc>
              <a:buFont typeface="Arial" panose="020B0604020202020204" pitchFamily="34" charset="0"/>
              <a:buChar char="•"/>
            </a:pPr>
            <a:r>
              <a:rPr lang="en-US" dirty="0">
                <a:solidFill>
                  <a:schemeClr val="tx1"/>
                </a:solidFill>
                <a:effectLst/>
              </a:rPr>
              <a:t>Mounika </a:t>
            </a:r>
            <a:r>
              <a:rPr lang="en-US" dirty="0" err="1">
                <a:solidFill>
                  <a:schemeClr val="tx1"/>
                </a:solidFill>
                <a:effectLst/>
              </a:rPr>
              <a:t>Kasragadda</a:t>
            </a:r>
            <a:endParaRPr lang="en-US" dirty="0">
              <a:solidFill>
                <a:schemeClr val="tx1"/>
              </a:solidFill>
              <a:effectLst/>
            </a:endParaRPr>
          </a:p>
          <a:p>
            <a:pPr indent="-228600" algn="l" defTabSz="914400">
              <a:lnSpc>
                <a:spcPct val="110000"/>
              </a:lnSpc>
              <a:buFont typeface="Arial" panose="020B0604020202020204" pitchFamily="34" charset="0"/>
              <a:buChar char="•"/>
            </a:pPr>
            <a:endParaRPr lang="en-US" dirty="0">
              <a:solidFill>
                <a:schemeClr val="tx1"/>
              </a:solidFill>
              <a:effectLst/>
            </a:endParaRPr>
          </a:p>
          <a:p>
            <a:pPr indent="-228600" algn="l" defTabSz="914400">
              <a:lnSpc>
                <a:spcPct val="110000"/>
              </a:lnSpc>
              <a:buFont typeface="Arial" panose="020B0604020202020204" pitchFamily="34" charset="0"/>
              <a:buChar char="•"/>
            </a:pPr>
            <a:endParaRPr lang="en-US" dirty="0">
              <a:solidFill>
                <a:schemeClr val="tx1"/>
              </a:solidFill>
              <a:effectLst/>
            </a:endParaRPr>
          </a:p>
          <a:p>
            <a:pPr indent="-228600" algn="l" defTabSz="914400">
              <a:lnSpc>
                <a:spcPct val="110000"/>
              </a:lnSpc>
              <a:buFont typeface="Arial" panose="020B0604020202020204" pitchFamily="34" charset="0"/>
              <a:buChar char="•"/>
            </a:pPr>
            <a:endParaRPr lang="en-US" dirty="0">
              <a:solidFill>
                <a:schemeClr val="tx1"/>
              </a:solidFill>
            </a:endParaRPr>
          </a:p>
        </p:txBody>
      </p:sp>
      <p:pic>
        <p:nvPicPr>
          <p:cNvPr id="2" name="Picture 1">
            <a:extLst>
              <a:ext uri="{FF2B5EF4-FFF2-40B4-BE49-F238E27FC236}">
                <a16:creationId xmlns:a16="http://schemas.microsoft.com/office/drawing/2014/main" id="{9290B13A-AB05-AF7E-7218-E24E19C89B45}"/>
              </a:ext>
            </a:extLst>
          </p:cNvPr>
          <p:cNvPicPr>
            <a:picLocks noChangeAspect="1"/>
          </p:cNvPicPr>
          <p:nvPr/>
        </p:nvPicPr>
        <p:blipFill rotWithShape="1">
          <a:blip r:embed="rId5"/>
          <a:srcRect l="33563" r="22518"/>
          <a:stretch/>
        </p:blipFill>
        <p:spPr>
          <a:xfrm>
            <a:off x="6861048" y="1"/>
            <a:ext cx="5330952" cy="6858000"/>
          </a:xfrm>
          <a:prstGeom prst="rect">
            <a:avLst/>
          </a:prstGeom>
        </p:spPr>
      </p:pic>
    </p:spTree>
    <p:extLst>
      <p:ext uri="{BB962C8B-B14F-4D97-AF65-F5344CB8AC3E}">
        <p14:creationId xmlns:p14="http://schemas.microsoft.com/office/powerpoint/2010/main" val="4227961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14763DA8-CE3A-4B30-B2F5-0D128777F7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F6B75A5A-FDA7-4C8E-BD65-8506C42AA8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0E6AFCAB-12BF-4A0B-B089-A794259D2F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144350C2-7E95-384C-7DDF-05BF6170F5C0}"/>
              </a:ext>
            </a:extLst>
          </p:cNvPr>
          <p:cNvSpPr>
            <a:spLocks noGrp="1"/>
          </p:cNvSpPr>
          <p:nvPr>
            <p:ph type="title"/>
          </p:nvPr>
        </p:nvSpPr>
        <p:spPr>
          <a:xfrm>
            <a:off x="838200" y="609599"/>
            <a:ext cx="4191000" cy="2682875"/>
          </a:xfrm>
        </p:spPr>
        <p:txBody>
          <a:bodyPr>
            <a:normAutofit/>
          </a:bodyPr>
          <a:lstStyle/>
          <a:p>
            <a:r>
              <a:rPr lang="en-US" sz="4000" dirty="0">
                <a:latin typeface="Times New Roman" panose="02020603050405020304" pitchFamily="18" charset="0"/>
                <a:cs typeface="Times New Roman" panose="02020603050405020304" pitchFamily="18" charset="0"/>
              </a:rPr>
              <a:t>QUERYING THE DATA</a:t>
            </a:r>
          </a:p>
        </p:txBody>
      </p:sp>
      <p:sp>
        <p:nvSpPr>
          <p:cNvPr id="3" name="Content Placeholder 2">
            <a:extLst>
              <a:ext uri="{FF2B5EF4-FFF2-40B4-BE49-F238E27FC236}">
                <a16:creationId xmlns:a16="http://schemas.microsoft.com/office/drawing/2014/main" id="{E689053D-BE62-337E-D538-B42584C36C2F}"/>
              </a:ext>
            </a:extLst>
          </p:cNvPr>
          <p:cNvSpPr>
            <a:spLocks noGrp="1"/>
          </p:cNvSpPr>
          <p:nvPr>
            <p:ph idx="1"/>
          </p:nvPr>
        </p:nvSpPr>
        <p:spPr>
          <a:xfrm>
            <a:off x="838200" y="2878111"/>
            <a:ext cx="4190730" cy="3217889"/>
          </a:xfrm>
        </p:spPr>
        <p:txBody>
          <a:bodyPr>
            <a:normAutofit/>
          </a:bodyPr>
          <a:lstStyle/>
          <a:p>
            <a:r>
              <a:rPr lang="en-US" sz="2400" dirty="0">
                <a:latin typeface="Times New Roman" panose="02020603050405020304" pitchFamily="18" charset="0"/>
                <a:cs typeface="Times New Roman" panose="02020603050405020304" pitchFamily="18" charset="0"/>
              </a:rPr>
              <a:t>AWS Athena is used</a:t>
            </a:r>
          </a:p>
          <a:p>
            <a:r>
              <a:rPr lang="en-US" sz="2400" dirty="0">
                <a:latin typeface="Times New Roman" panose="02020603050405020304" pitchFamily="18" charset="0"/>
                <a:cs typeface="Times New Roman" panose="02020603050405020304" pitchFamily="18" charset="0"/>
              </a:rPr>
              <a:t>Multiple queries were performed to better understand the data</a:t>
            </a:r>
          </a:p>
          <a:p>
            <a:r>
              <a:rPr lang="en-US" sz="2400" dirty="0">
                <a:latin typeface="Times New Roman" panose="02020603050405020304" pitchFamily="18" charset="0"/>
                <a:cs typeface="Times New Roman" panose="02020603050405020304" pitchFamily="18" charset="0"/>
              </a:rPr>
              <a:t>For Instance: </a:t>
            </a:r>
            <a:r>
              <a:rPr lang="en-US" sz="2400" dirty="0">
                <a:effectLst/>
                <a:latin typeface="Times New Roman" panose="02020603050405020304" pitchFamily="18" charset="0"/>
                <a:cs typeface="Times New Roman" panose="02020603050405020304" pitchFamily="18" charset="0"/>
              </a:rPr>
              <a:t>Query to understand heart attack trends in different age groups </a:t>
            </a:r>
            <a:endParaRPr lang="en-US" sz="2400" dirty="0">
              <a:latin typeface="Times New Roman" panose="02020603050405020304" pitchFamily="18" charset="0"/>
              <a:cs typeface="Times New Roman" panose="02020603050405020304" pitchFamily="18" charset="0"/>
            </a:endParaRPr>
          </a:p>
          <a:p>
            <a:endParaRPr lang="en-US" sz="1800" dirty="0"/>
          </a:p>
        </p:txBody>
      </p:sp>
      <p:pic>
        <p:nvPicPr>
          <p:cNvPr id="4" name="Picture 3">
            <a:extLst>
              <a:ext uri="{FF2B5EF4-FFF2-40B4-BE49-F238E27FC236}">
                <a16:creationId xmlns:a16="http://schemas.microsoft.com/office/drawing/2014/main" id="{4E4E43D6-CEA5-0BAD-2F66-2D5756D3B64B}"/>
              </a:ext>
            </a:extLst>
          </p:cNvPr>
          <p:cNvPicPr>
            <a:picLocks noChangeAspect="1"/>
          </p:cNvPicPr>
          <p:nvPr/>
        </p:nvPicPr>
        <p:blipFill>
          <a:blip r:embed="rId4"/>
          <a:stretch>
            <a:fillRect/>
          </a:stretch>
        </p:blipFill>
        <p:spPr>
          <a:xfrm>
            <a:off x="5562600" y="1735340"/>
            <a:ext cx="5881672" cy="4360660"/>
          </a:xfrm>
          <a:prstGeom prst="rect">
            <a:avLst/>
          </a:prstGeom>
        </p:spPr>
      </p:pic>
    </p:spTree>
    <p:extLst>
      <p:ext uri="{BB962C8B-B14F-4D97-AF65-F5344CB8AC3E}">
        <p14:creationId xmlns:p14="http://schemas.microsoft.com/office/powerpoint/2010/main" val="2547135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8" name="Group 17">
            <a:extLst>
              <a:ext uri="{FF2B5EF4-FFF2-40B4-BE49-F238E27FC236}">
                <a16:creationId xmlns:a16="http://schemas.microsoft.com/office/drawing/2014/main" id="{A9EF8060-0D63-402B-8B09-4993D1FE8E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19" name="Picture 18">
              <a:extLst>
                <a:ext uri="{FF2B5EF4-FFF2-40B4-BE49-F238E27FC236}">
                  <a16:creationId xmlns:a16="http://schemas.microsoft.com/office/drawing/2014/main" id="{E3E187C4-6014-4411-8AF9-DCFD1CFE75E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0" name="Picture 19">
              <a:extLst>
                <a:ext uri="{FF2B5EF4-FFF2-40B4-BE49-F238E27FC236}">
                  <a16:creationId xmlns:a16="http://schemas.microsoft.com/office/drawing/2014/main" id="{A4C30D60-A578-4E7A-A75D-BCD44E0674D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extBox 1">
            <a:extLst>
              <a:ext uri="{FF2B5EF4-FFF2-40B4-BE49-F238E27FC236}">
                <a16:creationId xmlns:a16="http://schemas.microsoft.com/office/drawing/2014/main" id="{742E7078-C57A-E8EF-A73C-07F7E022CEF0}"/>
              </a:ext>
            </a:extLst>
          </p:cNvPr>
          <p:cNvSpPr txBox="1"/>
          <p:nvPr/>
        </p:nvSpPr>
        <p:spPr>
          <a:xfrm>
            <a:off x="674557" y="686574"/>
            <a:ext cx="10957810" cy="2335786"/>
          </a:xfrm>
          <a:prstGeom prst="rect">
            <a:avLst/>
          </a:prstGeom>
        </p:spPr>
        <p:txBody>
          <a:bodyPr vert="horz" lIns="91440" tIns="45720" rIns="91440" bIns="45720" rtlCol="0" anchor="ctr">
            <a:normAutofit/>
          </a:bodyPr>
          <a:lstStyle/>
          <a:p>
            <a:pPr algn="ctr">
              <a:lnSpc>
                <a:spcPct val="110000"/>
              </a:lnSpc>
              <a:spcAft>
                <a:spcPts val="600"/>
              </a:spcAft>
              <a:buClr>
                <a:schemeClr val="accent1"/>
              </a:buClr>
            </a:pPr>
            <a:r>
              <a:rPr lang="en-US" sz="4200" b="1" dirty="0">
                <a:latin typeface="Times New Roman" panose="02020603050405020304" pitchFamily="18" charset="0"/>
                <a:cs typeface="Times New Roman" panose="02020603050405020304" pitchFamily="18" charset="0"/>
              </a:rPr>
              <a:t>EXPLORATORY DATA ANALYSIS</a:t>
            </a:r>
          </a:p>
          <a:p>
            <a:pPr algn="ctr">
              <a:lnSpc>
                <a:spcPct val="110000"/>
              </a:lnSpc>
              <a:spcAft>
                <a:spcPts val="600"/>
              </a:spcAft>
              <a:buClr>
                <a:schemeClr val="accent1"/>
              </a:buClr>
            </a:pPr>
            <a:r>
              <a:rPr lang="en-US" sz="2800" dirty="0">
                <a:latin typeface="Times New Roman" panose="02020603050405020304" pitchFamily="18" charset="0"/>
                <a:cs typeface="Times New Roman" panose="02020603050405020304" pitchFamily="18" charset="0"/>
              </a:rPr>
              <a:t>Understanding</a:t>
            </a:r>
            <a:r>
              <a:rPr lang="en-US" sz="2800" dirty="0">
                <a:effectLst/>
                <a:latin typeface="Times New Roman" panose="02020603050405020304" pitchFamily="18" charset="0"/>
                <a:cs typeface="Times New Roman" panose="02020603050405020304" pitchFamily="18" charset="0"/>
              </a:rPr>
              <a:t> the number of cases by segregating data with respect to age and gender </a:t>
            </a:r>
            <a:endParaRPr lang="en-US" sz="2800" b="1" dirty="0">
              <a:effectLst/>
              <a:latin typeface="Times New Roman" panose="02020603050405020304" pitchFamily="18" charset="0"/>
              <a:cs typeface="Times New Roman" panose="02020603050405020304" pitchFamily="18" charset="0"/>
            </a:endParaRPr>
          </a:p>
          <a:p>
            <a:pPr>
              <a:lnSpc>
                <a:spcPct val="110000"/>
              </a:lnSpc>
              <a:spcAft>
                <a:spcPts val="600"/>
              </a:spcAft>
              <a:buClr>
                <a:schemeClr val="accent1"/>
              </a:buClr>
            </a:pPr>
            <a:endParaRPr lang="en-US" sz="2200" dirty="0"/>
          </a:p>
        </p:txBody>
      </p:sp>
      <p:pic>
        <p:nvPicPr>
          <p:cNvPr id="3" name="Picture 2">
            <a:extLst>
              <a:ext uri="{FF2B5EF4-FFF2-40B4-BE49-F238E27FC236}">
                <a16:creationId xmlns:a16="http://schemas.microsoft.com/office/drawing/2014/main" id="{97093A47-E431-862B-F6A3-09C187302916}"/>
              </a:ext>
            </a:extLst>
          </p:cNvPr>
          <p:cNvPicPr>
            <a:picLocks noChangeAspect="1"/>
          </p:cNvPicPr>
          <p:nvPr/>
        </p:nvPicPr>
        <p:blipFill>
          <a:blip r:embed="rId4"/>
          <a:stretch>
            <a:fillRect/>
          </a:stretch>
        </p:blipFill>
        <p:spPr>
          <a:xfrm>
            <a:off x="4228085" y="4040503"/>
            <a:ext cx="7772400" cy="2798435"/>
          </a:xfrm>
          <a:prstGeom prst="rect">
            <a:avLst/>
          </a:prstGeom>
        </p:spPr>
      </p:pic>
      <p:pic>
        <p:nvPicPr>
          <p:cNvPr id="6" name="Picture 5">
            <a:extLst>
              <a:ext uri="{FF2B5EF4-FFF2-40B4-BE49-F238E27FC236}">
                <a16:creationId xmlns:a16="http://schemas.microsoft.com/office/drawing/2014/main" id="{05C26830-F693-8291-E942-F89DCCBA96D9}"/>
              </a:ext>
            </a:extLst>
          </p:cNvPr>
          <p:cNvPicPr>
            <a:picLocks noChangeAspect="1"/>
          </p:cNvPicPr>
          <p:nvPr/>
        </p:nvPicPr>
        <p:blipFill>
          <a:blip r:embed="rId5"/>
          <a:stretch>
            <a:fillRect/>
          </a:stretch>
        </p:blipFill>
        <p:spPr>
          <a:xfrm>
            <a:off x="671508" y="2770770"/>
            <a:ext cx="8067757" cy="1235342"/>
          </a:xfrm>
          <a:prstGeom prst="rect">
            <a:avLst/>
          </a:prstGeom>
        </p:spPr>
      </p:pic>
    </p:spTree>
    <p:extLst>
      <p:ext uri="{BB962C8B-B14F-4D97-AF65-F5344CB8AC3E}">
        <p14:creationId xmlns:p14="http://schemas.microsoft.com/office/powerpoint/2010/main" val="351227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EEC30-8FC5-069C-69D4-1964EBD63931}"/>
              </a:ext>
            </a:extLst>
          </p:cNvPr>
          <p:cNvSpPr>
            <a:spLocks noGrp="1"/>
          </p:cNvSpPr>
          <p:nvPr>
            <p:ph type="title"/>
          </p:nvPr>
        </p:nvSpPr>
        <p:spPr/>
        <p:txBody>
          <a:bodyPr/>
          <a:lstStyle/>
          <a:p>
            <a:r>
              <a:rPr lang="en-US" dirty="0"/>
              <a:t>Contd..</a:t>
            </a:r>
          </a:p>
        </p:txBody>
      </p:sp>
      <p:sp>
        <p:nvSpPr>
          <p:cNvPr id="3" name="Text Placeholder 2">
            <a:extLst>
              <a:ext uri="{FF2B5EF4-FFF2-40B4-BE49-F238E27FC236}">
                <a16:creationId xmlns:a16="http://schemas.microsoft.com/office/drawing/2014/main" id="{482F0815-174F-A213-3666-D29AD528AB14}"/>
              </a:ext>
            </a:extLst>
          </p:cNvPr>
          <p:cNvSpPr>
            <a:spLocks noGrp="1"/>
          </p:cNvSpPr>
          <p:nvPr>
            <p:ph type="body" idx="1"/>
          </p:nvPr>
        </p:nvSpPr>
        <p:spPr>
          <a:xfrm>
            <a:off x="465256" y="1439056"/>
            <a:ext cx="11268050" cy="1137456"/>
          </a:xfrm>
        </p:spPr>
        <p:txBody>
          <a:bodyPr>
            <a:normAutofit fontScale="77500" lnSpcReduction="20000"/>
          </a:bodyPr>
          <a:lstStyle/>
          <a:p>
            <a:endParaRPr lang="en-US" sz="3600" i="0" dirty="0">
              <a:latin typeface="Times New Roman" panose="02020603050405020304" pitchFamily="18" charset="0"/>
              <a:cs typeface="Times New Roman" panose="02020603050405020304" pitchFamily="18" charset="0"/>
            </a:endParaRPr>
          </a:p>
          <a:p>
            <a:r>
              <a:rPr lang="en-US" sz="3600" i="0" dirty="0">
                <a:latin typeface="Times New Roman" panose="02020603050405020304" pitchFamily="18" charset="0"/>
                <a:cs typeface="Times New Roman" panose="02020603050405020304" pitchFamily="18" charset="0"/>
              </a:rPr>
              <a:t>U</a:t>
            </a:r>
            <a:r>
              <a:rPr lang="en-US" sz="3600" i="0" dirty="0">
                <a:effectLst/>
                <a:latin typeface="Times New Roman" panose="02020603050405020304" pitchFamily="18" charset="0"/>
                <a:cs typeface="Times New Roman" panose="02020603050405020304" pitchFamily="18" charset="0"/>
              </a:rPr>
              <a:t>nderstanding the impact of alcohol and physical activity on heart disease </a:t>
            </a:r>
            <a:endParaRPr lang="en-US" sz="3600" i="0" dirty="0">
              <a:latin typeface="Times New Roman" panose="02020603050405020304" pitchFamily="18" charset="0"/>
              <a:cs typeface="Times New Roman" panose="02020603050405020304" pitchFamily="18" charset="0"/>
            </a:endParaRPr>
          </a:p>
          <a:p>
            <a:endParaRPr lang="en-US" dirty="0"/>
          </a:p>
        </p:txBody>
      </p:sp>
      <p:sp>
        <p:nvSpPr>
          <p:cNvPr id="6" name="Content Placeholder 5">
            <a:extLst>
              <a:ext uri="{FF2B5EF4-FFF2-40B4-BE49-F238E27FC236}">
                <a16:creationId xmlns:a16="http://schemas.microsoft.com/office/drawing/2014/main" id="{3998E902-E2A5-5A88-725D-3D4AA51EA893}"/>
              </a:ext>
            </a:extLst>
          </p:cNvPr>
          <p:cNvSpPr>
            <a:spLocks noGrp="1"/>
          </p:cNvSpPr>
          <p:nvPr>
            <p:ph sz="quarter" idx="4"/>
          </p:nvPr>
        </p:nvSpPr>
        <p:spPr/>
        <p:txBody>
          <a:bodyPr/>
          <a:lstStyle/>
          <a:p>
            <a:endParaRPr lang="en-US"/>
          </a:p>
        </p:txBody>
      </p:sp>
      <p:sp>
        <p:nvSpPr>
          <p:cNvPr id="7" name="Content Placeholder 6">
            <a:extLst>
              <a:ext uri="{FF2B5EF4-FFF2-40B4-BE49-F238E27FC236}">
                <a16:creationId xmlns:a16="http://schemas.microsoft.com/office/drawing/2014/main" id="{CEF9BF83-398A-BAED-D7A0-8C27876E6E8B}"/>
              </a:ext>
            </a:extLst>
          </p:cNvPr>
          <p:cNvSpPr>
            <a:spLocks noGrp="1"/>
          </p:cNvSpPr>
          <p:nvPr>
            <p:ph sz="half" idx="2"/>
          </p:nvPr>
        </p:nvSpPr>
        <p:spPr/>
        <p:txBody>
          <a:bodyPr/>
          <a:lstStyle/>
          <a:p>
            <a:endParaRPr lang="en-US"/>
          </a:p>
        </p:txBody>
      </p:sp>
      <p:pic>
        <p:nvPicPr>
          <p:cNvPr id="9" name="Picture 8">
            <a:extLst>
              <a:ext uri="{FF2B5EF4-FFF2-40B4-BE49-F238E27FC236}">
                <a16:creationId xmlns:a16="http://schemas.microsoft.com/office/drawing/2014/main" id="{7F169747-BCE2-1946-8AB6-6EB785DE1A5A}"/>
              </a:ext>
            </a:extLst>
          </p:cNvPr>
          <p:cNvPicPr>
            <a:picLocks noChangeAspect="1"/>
          </p:cNvPicPr>
          <p:nvPr/>
        </p:nvPicPr>
        <p:blipFill>
          <a:blip r:embed="rId2"/>
          <a:stretch>
            <a:fillRect/>
          </a:stretch>
        </p:blipFill>
        <p:spPr>
          <a:xfrm>
            <a:off x="291059" y="2623365"/>
            <a:ext cx="5728742" cy="3609929"/>
          </a:xfrm>
          <a:prstGeom prst="rect">
            <a:avLst/>
          </a:prstGeom>
        </p:spPr>
      </p:pic>
      <p:pic>
        <p:nvPicPr>
          <p:cNvPr id="11" name="Picture 10">
            <a:extLst>
              <a:ext uri="{FF2B5EF4-FFF2-40B4-BE49-F238E27FC236}">
                <a16:creationId xmlns:a16="http://schemas.microsoft.com/office/drawing/2014/main" id="{61E135FF-0209-8D60-DF62-A27909C7C250}"/>
              </a:ext>
            </a:extLst>
          </p:cNvPr>
          <p:cNvPicPr>
            <a:picLocks noChangeAspect="1"/>
          </p:cNvPicPr>
          <p:nvPr/>
        </p:nvPicPr>
        <p:blipFill>
          <a:blip r:embed="rId3"/>
          <a:stretch>
            <a:fillRect/>
          </a:stretch>
        </p:blipFill>
        <p:spPr>
          <a:xfrm>
            <a:off x="6171772" y="2623365"/>
            <a:ext cx="5728743" cy="3609929"/>
          </a:xfrm>
          <a:prstGeom prst="rect">
            <a:avLst/>
          </a:prstGeom>
        </p:spPr>
      </p:pic>
    </p:spTree>
    <p:extLst>
      <p:ext uri="{BB962C8B-B14F-4D97-AF65-F5344CB8AC3E}">
        <p14:creationId xmlns:p14="http://schemas.microsoft.com/office/powerpoint/2010/main" val="16816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EEC30-8FC5-069C-69D4-1964EBD63931}"/>
              </a:ext>
            </a:extLst>
          </p:cNvPr>
          <p:cNvSpPr>
            <a:spLocks noGrp="1"/>
          </p:cNvSpPr>
          <p:nvPr>
            <p:ph type="title"/>
          </p:nvPr>
        </p:nvSpPr>
        <p:spPr/>
        <p:txBody>
          <a:bodyPr/>
          <a:lstStyle/>
          <a:p>
            <a:r>
              <a:rPr lang="en-US" dirty="0"/>
              <a:t>Contd..</a:t>
            </a:r>
          </a:p>
        </p:txBody>
      </p:sp>
      <p:sp>
        <p:nvSpPr>
          <p:cNvPr id="3" name="Text Placeholder 2">
            <a:extLst>
              <a:ext uri="{FF2B5EF4-FFF2-40B4-BE49-F238E27FC236}">
                <a16:creationId xmlns:a16="http://schemas.microsoft.com/office/drawing/2014/main" id="{482F0815-174F-A213-3666-D29AD528AB14}"/>
              </a:ext>
            </a:extLst>
          </p:cNvPr>
          <p:cNvSpPr>
            <a:spLocks noGrp="1"/>
          </p:cNvSpPr>
          <p:nvPr>
            <p:ph type="body" idx="1"/>
          </p:nvPr>
        </p:nvSpPr>
        <p:spPr>
          <a:xfrm>
            <a:off x="465256" y="1439056"/>
            <a:ext cx="11268050" cy="1137456"/>
          </a:xfrm>
        </p:spPr>
        <p:txBody>
          <a:bodyPr>
            <a:normAutofit fontScale="70000" lnSpcReduction="20000"/>
          </a:bodyPr>
          <a:lstStyle/>
          <a:p>
            <a:endParaRPr lang="en-US" sz="3600" i="0" dirty="0">
              <a:latin typeface="Times New Roman" panose="02020603050405020304" pitchFamily="18" charset="0"/>
              <a:cs typeface="Times New Roman" panose="02020603050405020304" pitchFamily="18" charset="0"/>
            </a:endParaRPr>
          </a:p>
          <a:p>
            <a:r>
              <a:rPr lang="en-US" sz="3800" i="0" dirty="0">
                <a:latin typeface="Times New Roman" panose="02020603050405020304" pitchFamily="18" charset="0"/>
                <a:cs typeface="Times New Roman" panose="02020603050405020304" pitchFamily="18" charset="0"/>
              </a:rPr>
              <a:t>U</a:t>
            </a:r>
            <a:r>
              <a:rPr lang="en-US" sz="3800" i="0" dirty="0">
                <a:effectLst/>
                <a:latin typeface="Times New Roman" panose="02020603050405020304" pitchFamily="18" charset="0"/>
                <a:cs typeface="Times New Roman" panose="02020603050405020304" pitchFamily="18" charset="0"/>
              </a:rPr>
              <a:t>nderstanding the number of heart attacks and frequency of health check ups </a:t>
            </a:r>
            <a:endParaRPr lang="en-US" sz="3800" i="0" dirty="0">
              <a:latin typeface="Times New Roman" panose="02020603050405020304" pitchFamily="18" charset="0"/>
              <a:cs typeface="Times New Roman" panose="02020603050405020304" pitchFamily="18" charset="0"/>
            </a:endParaRPr>
          </a:p>
          <a:p>
            <a:endParaRPr lang="en-US" dirty="0"/>
          </a:p>
        </p:txBody>
      </p:sp>
      <p:sp>
        <p:nvSpPr>
          <p:cNvPr id="6" name="Content Placeholder 5">
            <a:extLst>
              <a:ext uri="{FF2B5EF4-FFF2-40B4-BE49-F238E27FC236}">
                <a16:creationId xmlns:a16="http://schemas.microsoft.com/office/drawing/2014/main" id="{3998E902-E2A5-5A88-725D-3D4AA51EA893}"/>
              </a:ext>
            </a:extLst>
          </p:cNvPr>
          <p:cNvSpPr>
            <a:spLocks noGrp="1"/>
          </p:cNvSpPr>
          <p:nvPr>
            <p:ph sz="quarter" idx="4"/>
          </p:nvPr>
        </p:nvSpPr>
        <p:spPr/>
        <p:txBody>
          <a:bodyPr/>
          <a:lstStyle/>
          <a:p>
            <a:endParaRPr lang="en-US"/>
          </a:p>
        </p:txBody>
      </p:sp>
      <p:sp>
        <p:nvSpPr>
          <p:cNvPr id="7" name="Content Placeholder 6">
            <a:extLst>
              <a:ext uri="{FF2B5EF4-FFF2-40B4-BE49-F238E27FC236}">
                <a16:creationId xmlns:a16="http://schemas.microsoft.com/office/drawing/2014/main" id="{CEF9BF83-398A-BAED-D7A0-8C27876E6E8B}"/>
              </a:ext>
            </a:extLst>
          </p:cNvPr>
          <p:cNvSpPr>
            <a:spLocks noGrp="1"/>
          </p:cNvSpPr>
          <p:nvPr>
            <p:ph sz="half" idx="2"/>
          </p:nvPr>
        </p:nvSpPr>
        <p:spPr/>
        <p:txBody>
          <a:bodyPr/>
          <a:lstStyle/>
          <a:p>
            <a:endParaRPr lang="en-US"/>
          </a:p>
        </p:txBody>
      </p:sp>
      <p:pic>
        <p:nvPicPr>
          <p:cNvPr id="4" name="Picture 3">
            <a:extLst>
              <a:ext uri="{FF2B5EF4-FFF2-40B4-BE49-F238E27FC236}">
                <a16:creationId xmlns:a16="http://schemas.microsoft.com/office/drawing/2014/main" id="{F67E73E4-392C-DA73-4923-23BC9A46FBED}"/>
              </a:ext>
            </a:extLst>
          </p:cNvPr>
          <p:cNvPicPr>
            <a:picLocks noChangeAspect="1"/>
          </p:cNvPicPr>
          <p:nvPr/>
        </p:nvPicPr>
        <p:blipFill>
          <a:blip r:embed="rId2"/>
          <a:stretch>
            <a:fillRect/>
          </a:stretch>
        </p:blipFill>
        <p:spPr>
          <a:xfrm>
            <a:off x="6172200" y="2576512"/>
            <a:ext cx="5742293" cy="3719357"/>
          </a:xfrm>
          <a:prstGeom prst="rect">
            <a:avLst/>
          </a:prstGeom>
        </p:spPr>
      </p:pic>
      <p:pic>
        <p:nvPicPr>
          <p:cNvPr id="5" name="Picture 4">
            <a:extLst>
              <a:ext uri="{FF2B5EF4-FFF2-40B4-BE49-F238E27FC236}">
                <a16:creationId xmlns:a16="http://schemas.microsoft.com/office/drawing/2014/main" id="{345A8B46-7CD5-C5D4-FECA-FB7A467C526B}"/>
              </a:ext>
            </a:extLst>
          </p:cNvPr>
          <p:cNvPicPr>
            <a:picLocks noChangeAspect="1"/>
          </p:cNvPicPr>
          <p:nvPr/>
        </p:nvPicPr>
        <p:blipFill>
          <a:blip r:embed="rId3"/>
          <a:stretch>
            <a:fillRect/>
          </a:stretch>
        </p:blipFill>
        <p:spPr>
          <a:xfrm>
            <a:off x="465257" y="2586975"/>
            <a:ext cx="5503530" cy="3602687"/>
          </a:xfrm>
          <a:prstGeom prst="rect">
            <a:avLst/>
          </a:prstGeom>
        </p:spPr>
      </p:pic>
    </p:spTree>
    <p:extLst>
      <p:ext uri="{BB962C8B-B14F-4D97-AF65-F5344CB8AC3E}">
        <p14:creationId xmlns:p14="http://schemas.microsoft.com/office/powerpoint/2010/main" val="1034618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0F878-1D62-2ECF-7850-F7D101658366}"/>
              </a:ext>
            </a:extLst>
          </p:cNvPr>
          <p:cNvSpPr>
            <a:spLocks noGrp="1"/>
          </p:cNvSpPr>
          <p:nvPr>
            <p:ph type="title"/>
          </p:nvPr>
        </p:nvSpPr>
        <p:spPr/>
        <p:txBody>
          <a:bodyPr/>
          <a:lstStyle/>
          <a:p>
            <a:r>
              <a:rPr lang="en-US" dirty="0"/>
              <a:t>Correlation Matrix and Decision Attribute</a:t>
            </a:r>
          </a:p>
        </p:txBody>
      </p:sp>
      <p:pic>
        <p:nvPicPr>
          <p:cNvPr id="6" name="Content Placeholder 5">
            <a:extLst>
              <a:ext uri="{FF2B5EF4-FFF2-40B4-BE49-F238E27FC236}">
                <a16:creationId xmlns:a16="http://schemas.microsoft.com/office/drawing/2014/main" id="{765AB0AF-4EFF-08E5-44B7-D9A069137D40}"/>
              </a:ext>
            </a:extLst>
          </p:cNvPr>
          <p:cNvPicPr>
            <a:picLocks noGrp="1" noChangeAspect="1"/>
          </p:cNvPicPr>
          <p:nvPr>
            <p:ph sz="half" idx="1"/>
          </p:nvPr>
        </p:nvPicPr>
        <p:blipFill>
          <a:blip r:embed="rId2"/>
          <a:stretch>
            <a:fillRect/>
          </a:stretch>
        </p:blipFill>
        <p:spPr>
          <a:xfrm>
            <a:off x="458788" y="1825624"/>
            <a:ext cx="5561012" cy="4351337"/>
          </a:xfrm>
          <a:prstGeom prst="rect">
            <a:avLst/>
          </a:prstGeom>
        </p:spPr>
      </p:pic>
      <p:sp>
        <p:nvSpPr>
          <p:cNvPr id="4" name="Content Placeholder 3">
            <a:extLst>
              <a:ext uri="{FF2B5EF4-FFF2-40B4-BE49-F238E27FC236}">
                <a16:creationId xmlns:a16="http://schemas.microsoft.com/office/drawing/2014/main" id="{8374139B-D50E-4A63-C9D8-4807D227F636}"/>
              </a:ext>
            </a:extLst>
          </p:cNvPr>
          <p:cNvSpPr>
            <a:spLocks noGrp="1"/>
          </p:cNvSpPr>
          <p:nvPr>
            <p:ph sz="half" idx="2"/>
          </p:nvPr>
        </p:nvSpPr>
        <p:spPr/>
        <p:txBody>
          <a:bodyPr/>
          <a:lstStyle/>
          <a:p>
            <a:endParaRPr lang="en-US" dirty="0"/>
          </a:p>
        </p:txBody>
      </p:sp>
      <p:pic>
        <p:nvPicPr>
          <p:cNvPr id="7" name="Picture 6">
            <a:extLst>
              <a:ext uri="{FF2B5EF4-FFF2-40B4-BE49-F238E27FC236}">
                <a16:creationId xmlns:a16="http://schemas.microsoft.com/office/drawing/2014/main" id="{426F2BFF-2DB6-4BDC-9035-DCFBC818D819}"/>
              </a:ext>
            </a:extLst>
          </p:cNvPr>
          <p:cNvPicPr>
            <a:picLocks noChangeAspect="1"/>
          </p:cNvPicPr>
          <p:nvPr/>
        </p:nvPicPr>
        <p:blipFill>
          <a:blip r:embed="rId3"/>
          <a:stretch>
            <a:fillRect/>
          </a:stretch>
        </p:blipFill>
        <p:spPr>
          <a:xfrm>
            <a:off x="6172199" y="1825624"/>
            <a:ext cx="5561012" cy="4351337"/>
          </a:xfrm>
          <a:prstGeom prst="rect">
            <a:avLst/>
          </a:prstGeom>
        </p:spPr>
      </p:pic>
    </p:spTree>
    <p:extLst>
      <p:ext uri="{BB962C8B-B14F-4D97-AF65-F5344CB8AC3E}">
        <p14:creationId xmlns:p14="http://schemas.microsoft.com/office/powerpoint/2010/main" val="879346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5" name="Rectangle 14">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34F8020C-60BB-4357-8207-13221A99A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9" name="Group 18">
            <a:extLst>
              <a:ext uri="{FF2B5EF4-FFF2-40B4-BE49-F238E27FC236}">
                <a16:creationId xmlns:a16="http://schemas.microsoft.com/office/drawing/2014/main" id="{BFF2FD3B-8824-41F9-ADE3-76A18BF31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0" name="Picture 19">
              <a:extLst>
                <a:ext uri="{FF2B5EF4-FFF2-40B4-BE49-F238E27FC236}">
                  <a16:creationId xmlns:a16="http://schemas.microsoft.com/office/drawing/2014/main" id="{615F0403-050D-4F17-A549-A1B9B864A02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1" name="Picture 20">
              <a:extLst>
                <a:ext uri="{FF2B5EF4-FFF2-40B4-BE49-F238E27FC236}">
                  <a16:creationId xmlns:a16="http://schemas.microsoft.com/office/drawing/2014/main" id="{2DE1FF36-DCA2-4586-9C30-66B345799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3" name="Rectangle 22">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01804DBB-7714-410C-80D1-58009A170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CE7806-FEE4-D1CD-A5F4-E37AD7E29BDA}"/>
              </a:ext>
            </a:extLst>
          </p:cNvPr>
          <p:cNvSpPr>
            <a:spLocks noGrp="1"/>
          </p:cNvSpPr>
          <p:nvPr>
            <p:ph type="title"/>
          </p:nvPr>
        </p:nvSpPr>
        <p:spPr>
          <a:xfrm>
            <a:off x="1338074" y="1066800"/>
            <a:ext cx="5292852" cy="3325318"/>
          </a:xfrm>
        </p:spPr>
        <p:txBody>
          <a:bodyPr vert="horz" lIns="91440" tIns="45720" rIns="91440" bIns="45720" rtlCol="0" anchor="b">
            <a:normAutofit/>
          </a:bodyPr>
          <a:lstStyle/>
          <a:p>
            <a:r>
              <a:rPr lang="en-US" dirty="0"/>
              <a:t>Understanding Data Distribution</a:t>
            </a:r>
          </a:p>
        </p:txBody>
      </p:sp>
      <p:pic>
        <p:nvPicPr>
          <p:cNvPr id="6" name="Picture 5">
            <a:extLst>
              <a:ext uri="{FF2B5EF4-FFF2-40B4-BE49-F238E27FC236}">
                <a16:creationId xmlns:a16="http://schemas.microsoft.com/office/drawing/2014/main" id="{E40CD6A4-A487-EF98-6FE6-4DDBC753EF73}"/>
              </a:ext>
            </a:extLst>
          </p:cNvPr>
          <p:cNvPicPr>
            <a:picLocks noChangeAspect="1"/>
          </p:cNvPicPr>
          <p:nvPr/>
        </p:nvPicPr>
        <p:blipFill>
          <a:blip r:embed="rId5"/>
          <a:stretch>
            <a:fillRect/>
          </a:stretch>
        </p:blipFill>
        <p:spPr>
          <a:xfrm>
            <a:off x="6863725" y="3008666"/>
            <a:ext cx="4354282" cy="1451966"/>
          </a:xfrm>
          <a:prstGeom prst="rect">
            <a:avLst/>
          </a:prstGeom>
        </p:spPr>
      </p:pic>
      <p:pic>
        <p:nvPicPr>
          <p:cNvPr id="3" name="Picture 2">
            <a:extLst>
              <a:ext uri="{FF2B5EF4-FFF2-40B4-BE49-F238E27FC236}">
                <a16:creationId xmlns:a16="http://schemas.microsoft.com/office/drawing/2014/main" id="{D2988B26-42D6-DB37-3B8C-6F26B4F50D51}"/>
              </a:ext>
            </a:extLst>
          </p:cNvPr>
          <p:cNvPicPr>
            <a:picLocks noChangeAspect="1"/>
          </p:cNvPicPr>
          <p:nvPr/>
        </p:nvPicPr>
        <p:blipFill>
          <a:blip r:embed="rId6"/>
          <a:stretch>
            <a:fillRect/>
          </a:stretch>
        </p:blipFill>
        <p:spPr>
          <a:xfrm>
            <a:off x="6820524" y="1365813"/>
            <a:ext cx="4354282" cy="1355524"/>
          </a:xfrm>
          <a:prstGeom prst="rect">
            <a:avLst/>
          </a:prstGeom>
        </p:spPr>
      </p:pic>
      <p:pic>
        <p:nvPicPr>
          <p:cNvPr id="5" name="Picture 4">
            <a:extLst>
              <a:ext uri="{FF2B5EF4-FFF2-40B4-BE49-F238E27FC236}">
                <a16:creationId xmlns:a16="http://schemas.microsoft.com/office/drawing/2014/main" id="{EEEAEF9C-447B-3139-5117-2EE59B8335D1}"/>
              </a:ext>
            </a:extLst>
          </p:cNvPr>
          <p:cNvPicPr>
            <a:picLocks noChangeAspect="1"/>
          </p:cNvPicPr>
          <p:nvPr/>
        </p:nvPicPr>
        <p:blipFill>
          <a:blip r:embed="rId7"/>
          <a:stretch>
            <a:fillRect/>
          </a:stretch>
        </p:blipFill>
        <p:spPr>
          <a:xfrm>
            <a:off x="6820525" y="4575348"/>
            <a:ext cx="4354281" cy="1274579"/>
          </a:xfrm>
          <a:prstGeom prst="rect">
            <a:avLst/>
          </a:prstGeom>
        </p:spPr>
      </p:pic>
    </p:spTree>
    <p:extLst>
      <p:ext uri="{BB962C8B-B14F-4D97-AF65-F5344CB8AC3E}">
        <p14:creationId xmlns:p14="http://schemas.microsoft.com/office/powerpoint/2010/main" val="196602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0D06F-0ABF-30B2-D73F-AA9DDFF24017}"/>
              </a:ext>
            </a:extLst>
          </p:cNvPr>
          <p:cNvSpPr>
            <a:spLocks noGrp="1"/>
          </p:cNvSpPr>
          <p:nvPr>
            <p:ph type="title"/>
          </p:nvPr>
        </p:nvSpPr>
        <p:spPr>
          <a:xfrm>
            <a:off x="0" y="365760"/>
            <a:ext cx="12192000" cy="1325563"/>
          </a:xfrm>
        </p:spPr>
        <p:txBody>
          <a:bodyPr>
            <a:normAutofit/>
          </a:bodyPr>
          <a:lstStyle/>
          <a:p>
            <a:r>
              <a:rPr lang="en-US" sz="3200" dirty="0">
                <a:latin typeface="Times New Roman" panose="02020603050405020304" pitchFamily="18" charset="0"/>
                <a:cs typeface="Times New Roman" panose="02020603050405020304" pitchFamily="18" charset="0"/>
              </a:rPr>
              <a:t>HEART DISEASE CLASSIFICATION FOR VARIOUS ATTRIBUTES</a:t>
            </a:r>
          </a:p>
        </p:txBody>
      </p:sp>
      <p:pic>
        <p:nvPicPr>
          <p:cNvPr id="4" name="Picture 3">
            <a:extLst>
              <a:ext uri="{FF2B5EF4-FFF2-40B4-BE49-F238E27FC236}">
                <a16:creationId xmlns:a16="http://schemas.microsoft.com/office/drawing/2014/main" id="{013964FE-53E1-6EDE-6066-A61E89A575CB}"/>
              </a:ext>
            </a:extLst>
          </p:cNvPr>
          <p:cNvPicPr>
            <a:picLocks noChangeAspect="1"/>
          </p:cNvPicPr>
          <p:nvPr/>
        </p:nvPicPr>
        <p:blipFill>
          <a:blip r:embed="rId2"/>
          <a:stretch>
            <a:fillRect/>
          </a:stretch>
        </p:blipFill>
        <p:spPr>
          <a:xfrm>
            <a:off x="2209800" y="1409075"/>
            <a:ext cx="7772400" cy="5083165"/>
          </a:xfrm>
          <a:prstGeom prst="rect">
            <a:avLst/>
          </a:prstGeom>
        </p:spPr>
      </p:pic>
    </p:spTree>
    <p:extLst>
      <p:ext uri="{BB962C8B-B14F-4D97-AF65-F5344CB8AC3E}">
        <p14:creationId xmlns:p14="http://schemas.microsoft.com/office/powerpoint/2010/main" val="3153738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3732467-958D-3061-9B8E-BC4F5D836622}"/>
              </a:ext>
            </a:extLst>
          </p:cNvPr>
          <p:cNvSpPr>
            <a:spLocks noGrp="1"/>
          </p:cNvSpPr>
          <p:nvPr/>
        </p:nvSpPr>
        <p:spPr>
          <a:xfrm>
            <a:off x="1797666" y="713119"/>
            <a:ext cx="8596668" cy="54317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07000"/>
              </a:lnSpc>
              <a:spcBef>
                <a:spcPts val="0"/>
              </a:spcBef>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56923D7F-B2D6-BA54-CAAF-60FF5E76A231}"/>
              </a:ext>
            </a:extLst>
          </p:cNvPr>
          <p:cNvSpPr txBox="1"/>
          <p:nvPr/>
        </p:nvSpPr>
        <p:spPr>
          <a:xfrm>
            <a:off x="476114" y="505123"/>
            <a:ext cx="10683551" cy="1200329"/>
          </a:xfrm>
          <a:prstGeom prst="rect">
            <a:avLst/>
          </a:prstGeom>
          <a:noFill/>
        </p:spPr>
        <p:txBody>
          <a:bodyPr wrap="square" rtlCol="0">
            <a:spAutoFit/>
          </a:bodyPr>
          <a:lstStyle/>
          <a:p>
            <a:r>
              <a:rPr lang="en-US" sz="3600" b="1" kern="100" dirty="0">
                <a:latin typeface="Times New Roman" panose="02020603050405020304" pitchFamily="18" charset="0"/>
                <a:ea typeface="Calibri" panose="020F0502020204030204" pitchFamily="34" charset="0"/>
                <a:cs typeface="Times New Roman" panose="02020603050405020304" pitchFamily="18" charset="0"/>
              </a:rPr>
              <a:t>DATA PREPARATION</a:t>
            </a:r>
            <a:endParaRPr lang="en-US" sz="3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a:spcAft>
                <a:spcPts val="1200"/>
              </a:spcAft>
            </a:pPr>
            <a:r>
              <a:rPr lang="en-US" dirty="0"/>
              <a:t>The null values have been identified and processed to clean the data</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6189D6A-4410-398B-1B1D-D0913751E09F}"/>
              </a:ext>
            </a:extLst>
          </p:cNvPr>
          <p:cNvPicPr>
            <a:picLocks noChangeAspect="1"/>
          </p:cNvPicPr>
          <p:nvPr/>
        </p:nvPicPr>
        <p:blipFill>
          <a:blip r:embed="rId3"/>
          <a:stretch>
            <a:fillRect/>
          </a:stretch>
        </p:blipFill>
        <p:spPr>
          <a:xfrm>
            <a:off x="1292772" y="2074697"/>
            <a:ext cx="7306661" cy="3837371"/>
          </a:xfrm>
          <a:prstGeom prst="rect">
            <a:avLst/>
          </a:prstGeom>
        </p:spPr>
      </p:pic>
    </p:spTree>
    <p:extLst>
      <p:ext uri="{BB962C8B-B14F-4D97-AF65-F5344CB8AC3E}">
        <p14:creationId xmlns:p14="http://schemas.microsoft.com/office/powerpoint/2010/main" val="2608448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4" name="Picture 1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6" name="Rectangle 15">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0" name="Group 19">
            <a:extLst>
              <a:ext uri="{FF2B5EF4-FFF2-40B4-BE49-F238E27FC236}">
                <a16:creationId xmlns:a16="http://schemas.microsoft.com/office/drawing/2014/main" id="{F54E156B-C3CF-4290-AAE3-FA3BD6BE84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1" name="Picture 20">
              <a:extLst>
                <a:ext uri="{FF2B5EF4-FFF2-40B4-BE49-F238E27FC236}">
                  <a16:creationId xmlns:a16="http://schemas.microsoft.com/office/drawing/2014/main" id="{886638AD-AE91-49BD-AE6F-DA6DD5FCBA8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2" name="Picture 21">
              <a:extLst>
                <a:ext uri="{FF2B5EF4-FFF2-40B4-BE49-F238E27FC236}">
                  <a16:creationId xmlns:a16="http://schemas.microsoft.com/office/drawing/2014/main" id="{367238FA-4030-4D69-9A1A-42918D7BB8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F6518E18-A259-6D28-0D1E-90A30AC3D6F9}"/>
              </a:ext>
            </a:extLst>
          </p:cNvPr>
          <p:cNvSpPr>
            <a:spLocks noGrp="1"/>
          </p:cNvSpPr>
          <p:nvPr>
            <p:ph type="title"/>
          </p:nvPr>
        </p:nvSpPr>
        <p:spPr>
          <a:xfrm>
            <a:off x="838200" y="461339"/>
            <a:ext cx="5257800" cy="2831136"/>
          </a:xfrm>
        </p:spPr>
        <p:txBody>
          <a:bodyPr vert="horz" lIns="91440" tIns="45720" rIns="91440" bIns="45720" rtlCol="0" anchor="ctr">
            <a:normAutofit/>
          </a:bodyPr>
          <a:lstStyle/>
          <a:p>
            <a:r>
              <a:rPr lang="en-US" sz="2400" dirty="0">
                <a:latin typeface="Times New Roman" panose="02020603050405020304" pitchFamily="18" charset="0"/>
                <a:cs typeface="Times New Roman" panose="02020603050405020304" pitchFamily="18" charset="0"/>
              </a:rPr>
              <a:t>The duplicate values have been searched but found none.</a:t>
            </a:r>
          </a:p>
        </p:txBody>
      </p:sp>
      <p:sp>
        <p:nvSpPr>
          <p:cNvPr id="5" name="TextBox 4">
            <a:extLst>
              <a:ext uri="{FF2B5EF4-FFF2-40B4-BE49-F238E27FC236}">
                <a16:creationId xmlns:a16="http://schemas.microsoft.com/office/drawing/2014/main" id="{5D766EAA-07D8-D0F7-4702-B31322FF58B9}"/>
              </a:ext>
            </a:extLst>
          </p:cNvPr>
          <p:cNvSpPr txBox="1"/>
          <p:nvPr/>
        </p:nvSpPr>
        <p:spPr>
          <a:xfrm>
            <a:off x="838201" y="3429000"/>
            <a:ext cx="5257462" cy="2585613"/>
          </a:xfrm>
          <a:prstGeom prst="rect">
            <a:avLst/>
          </a:prstGeom>
        </p:spPr>
        <p:txBody>
          <a:bodyPr vert="horz" lIns="91440" tIns="45720" rIns="91440" bIns="45720" rtlCol="0">
            <a:normAutofit/>
          </a:bodyPr>
          <a:lstStyle/>
          <a:p>
            <a:pPr>
              <a:lnSpc>
                <a:spcPct val="110000"/>
              </a:lnSpc>
              <a:spcAft>
                <a:spcPts val="600"/>
              </a:spcAft>
              <a:buClr>
                <a:schemeClr val="accent1"/>
              </a:buClr>
            </a:pPr>
            <a:r>
              <a:rPr lang="en-US" sz="2400" dirty="0">
                <a:latin typeface="Times New Roman" panose="02020603050405020304" pitchFamily="18" charset="0"/>
                <a:cs typeface="Times New Roman" panose="02020603050405020304" pitchFamily="18" charset="0"/>
              </a:rPr>
              <a:t>The missing values found maximum in the respective columns have been searched to drop accordingly since the columns with huge proportions of missing values are insignificant in performing analysis.</a:t>
            </a:r>
          </a:p>
        </p:txBody>
      </p:sp>
      <p:pic>
        <p:nvPicPr>
          <p:cNvPr id="4" name="Picture 3">
            <a:extLst>
              <a:ext uri="{FF2B5EF4-FFF2-40B4-BE49-F238E27FC236}">
                <a16:creationId xmlns:a16="http://schemas.microsoft.com/office/drawing/2014/main" id="{7FBC36E4-98AE-B979-8005-4EC2370B1677}"/>
              </a:ext>
            </a:extLst>
          </p:cNvPr>
          <p:cNvPicPr>
            <a:picLocks noChangeAspect="1"/>
          </p:cNvPicPr>
          <p:nvPr/>
        </p:nvPicPr>
        <p:blipFill>
          <a:blip r:embed="rId5"/>
          <a:stretch>
            <a:fillRect/>
          </a:stretch>
        </p:blipFill>
        <p:spPr>
          <a:xfrm>
            <a:off x="6647545" y="1295402"/>
            <a:ext cx="4817466" cy="1794450"/>
          </a:xfrm>
          <a:prstGeom prst="rect">
            <a:avLst/>
          </a:prstGeom>
        </p:spPr>
      </p:pic>
      <p:pic>
        <p:nvPicPr>
          <p:cNvPr id="3" name="Picture 2">
            <a:extLst>
              <a:ext uri="{FF2B5EF4-FFF2-40B4-BE49-F238E27FC236}">
                <a16:creationId xmlns:a16="http://schemas.microsoft.com/office/drawing/2014/main" id="{58D375FD-7F6D-E305-EACE-81EBF8AC1FE9}"/>
              </a:ext>
            </a:extLst>
          </p:cNvPr>
          <p:cNvPicPr>
            <a:picLocks noChangeAspect="1"/>
          </p:cNvPicPr>
          <p:nvPr/>
        </p:nvPicPr>
        <p:blipFill>
          <a:blip r:embed="rId6"/>
          <a:stretch>
            <a:fillRect/>
          </a:stretch>
        </p:blipFill>
        <p:spPr>
          <a:xfrm>
            <a:off x="7009287" y="3292475"/>
            <a:ext cx="4200480" cy="3263900"/>
          </a:xfrm>
          <a:prstGeom prst="rect">
            <a:avLst/>
          </a:prstGeom>
        </p:spPr>
      </p:pic>
    </p:spTree>
    <p:extLst>
      <p:ext uri="{BB962C8B-B14F-4D97-AF65-F5344CB8AC3E}">
        <p14:creationId xmlns:p14="http://schemas.microsoft.com/office/powerpoint/2010/main" val="1019620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2AA08146-7799-3486-DF24-6A972E425F09}"/>
              </a:ext>
            </a:extLst>
          </p:cNvPr>
          <p:cNvSpPr>
            <a:spLocks noGrp="1"/>
          </p:cNvSpPr>
          <p:nvPr>
            <p:ph type="title"/>
          </p:nvPr>
        </p:nvSpPr>
        <p:spPr>
          <a:xfrm>
            <a:off x="996275" y="394623"/>
            <a:ext cx="9597447" cy="1729935"/>
          </a:xfrm>
        </p:spPr>
        <p:txBody>
          <a:bodyPr vert="horz" lIns="91440" tIns="45720" rIns="91440" bIns="45720" rtlCol="0" anchor="ctr">
            <a:normAutofit/>
          </a:bodyPr>
          <a:lstStyle/>
          <a:p>
            <a:r>
              <a:rPr lang="en-US" dirty="0"/>
              <a:t>Resampling the data using SMOTE</a:t>
            </a:r>
          </a:p>
        </p:txBody>
      </p:sp>
      <p:grpSp>
        <p:nvGrpSpPr>
          <p:cNvPr id="32" name="Group 31">
            <a:extLst>
              <a:ext uri="{FF2B5EF4-FFF2-40B4-BE49-F238E27FC236}">
                <a16:creationId xmlns:a16="http://schemas.microsoft.com/office/drawing/2014/main" id="{644D4363-EDF7-455D-B83A-9343AD20F5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64248C9-9186-4DBE-9F5D-F02133F84F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38935880-05FC-4BA7-B658-EB15C94235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5" name="Picture 4" descr="A screenshot of a graph&#10;&#10;Description automatically generated">
            <a:extLst>
              <a:ext uri="{FF2B5EF4-FFF2-40B4-BE49-F238E27FC236}">
                <a16:creationId xmlns:a16="http://schemas.microsoft.com/office/drawing/2014/main" id="{2FF1A649-F039-1868-DC09-D8D0A9A1B267}"/>
              </a:ext>
            </a:extLst>
          </p:cNvPr>
          <p:cNvPicPr>
            <a:picLocks noChangeAspect="1"/>
          </p:cNvPicPr>
          <p:nvPr/>
        </p:nvPicPr>
        <p:blipFill>
          <a:blip r:embed="rId5"/>
          <a:stretch>
            <a:fillRect/>
          </a:stretch>
        </p:blipFill>
        <p:spPr>
          <a:xfrm>
            <a:off x="6539783" y="2344480"/>
            <a:ext cx="4053939" cy="3638410"/>
          </a:xfrm>
          <a:prstGeom prst="rect">
            <a:avLst/>
          </a:prstGeom>
        </p:spPr>
      </p:pic>
      <p:pic>
        <p:nvPicPr>
          <p:cNvPr id="6" name="Picture 5">
            <a:extLst>
              <a:ext uri="{FF2B5EF4-FFF2-40B4-BE49-F238E27FC236}">
                <a16:creationId xmlns:a16="http://schemas.microsoft.com/office/drawing/2014/main" id="{86A48A24-3BEA-8A3B-2CB3-50A2E5F178F6}"/>
              </a:ext>
            </a:extLst>
          </p:cNvPr>
          <p:cNvPicPr>
            <a:picLocks noChangeAspect="1"/>
          </p:cNvPicPr>
          <p:nvPr/>
        </p:nvPicPr>
        <p:blipFill>
          <a:blip r:embed="rId6"/>
          <a:stretch>
            <a:fillRect/>
          </a:stretch>
        </p:blipFill>
        <p:spPr>
          <a:xfrm>
            <a:off x="932656" y="3137477"/>
            <a:ext cx="5179237" cy="1836859"/>
          </a:xfrm>
          <a:prstGeom prst="rect">
            <a:avLst/>
          </a:prstGeom>
        </p:spPr>
      </p:pic>
    </p:spTree>
    <p:extLst>
      <p:ext uri="{BB962C8B-B14F-4D97-AF65-F5344CB8AC3E}">
        <p14:creationId xmlns:p14="http://schemas.microsoft.com/office/powerpoint/2010/main" val="2759062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3732467-958D-3061-9B8E-BC4F5D836622}"/>
              </a:ext>
            </a:extLst>
          </p:cNvPr>
          <p:cNvSpPr>
            <a:spLocks noGrp="1"/>
          </p:cNvSpPr>
          <p:nvPr/>
        </p:nvSpPr>
        <p:spPr>
          <a:xfrm>
            <a:off x="1797666" y="713119"/>
            <a:ext cx="8596668" cy="54317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07000"/>
              </a:lnSpc>
              <a:spcBef>
                <a:spcPts val="0"/>
              </a:spcBef>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56923D7F-B2D6-BA54-CAAF-60FF5E76A231}"/>
              </a:ext>
            </a:extLst>
          </p:cNvPr>
          <p:cNvSpPr txBox="1"/>
          <p:nvPr/>
        </p:nvSpPr>
        <p:spPr>
          <a:xfrm>
            <a:off x="513184" y="578498"/>
            <a:ext cx="10683551" cy="7725192"/>
          </a:xfrm>
          <a:prstGeom prst="rect">
            <a:avLst/>
          </a:prstGeom>
          <a:noFill/>
        </p:spPr>
        <p:txBody>
          <a:bodyPr wrap="square" rtlCol="0">
            <a:spAutoFit/>
          </a:bodyPr>
          <a:lstStyle/>
          <a:p>
            <a:r>
              <a:rPr lang="en-US" sz="3600" b="1" kern="100" dirty="0">
                <a:latin typeface="Times New Roman" panose="02020603050405020304" pitchFamily="18" charset="0"/>
                <a:ea typeface="Calibri" panose="020F0502020204030204" pitchFamily="34" charset="0"/>
                <a:cs typeface="Times New Roman" panose="02020603050405020304" pitchFamily="18" charset="0"/>
              </a:rPr>
              <a:t>PROJECT SCOPE</a:t>
            </a:r>
            <a:br>
              <a:rPr lang="en-US" kern="100" dirty="0">
                <a:latin typeface="Amasis MT Pro Black" panose="020B0604020202020204" pitchFamily="18" charset="0"/>
                <a:ea typeface="Calibri" panose="020F0502020204030204" pitchFamily="34" charset="0"/>
                <a:cs typeface="Times New Roman" panose="02020603050405020304" pitchFamily="18" charset="0"/>
              </a:rPr>
            </a:br>
            <a:endParaRPr lang="en-US" kern="100" dirty="0">
              <a:latin typeface="Amasis MT Pro Black" panose="020B0604020202020204" pitchFamily="18" charset="0"/>
              <a:ea typeface="Calibri" panose="020F0502020204030204" pitchFamily="34" charset="0"/>
              <a:cs typeface="Times New Roman" panose="02020603050405020304" pitchFamily="18" charset="0"/>
            </a:endParaRPr>
          </a:p>
          <a:p>
            <a:pPr algn="ctr"/>
            <a:r>
              <a:rPr lang="en-US" sz="2400" kern="100" dirty="0">
                <a:latin typeface="Times New Roman" panose="02020603050405020304" pitchFamily="18" charset="0"/>
                <a:ea typeface="Calibri" panose="020F0502020204030204" pitchFamily="34" charset="0"/>
                <a:cs typeface="Times New Roman" panose="02020603050405020304" pitchFamily="18" charset="0"/>
              </a:rPr>
              <a:t>The BRFSS dataset from the CDC offers immense opportunities in the realms of public health and healthcare innovation. It encompasses extensive data on behavioral risk factors that contribute to heart disease, the leading cause of death worldwide. By employing advanced machine learning algorithms, we can predict and mitigate heart disease risks, paving the way for more effective prevention strategies. Additionally, our focus on sophisticated data visualization techniques ensures the complex information is transformed into clear, actionable insights. This not only aids healthcare professionals in making informed decisions but also enhances public awareness and understanding of heart disease risks. The project focuses on healthcare technology, promising significant advancements in heart disease prevention and management. It has the potential to significantly reduce healthcare costs and improve patient outcomes.</a:t>
            </a:r>
            <a:br>
              <a:rPr lang="en-US" sz="2400" kern="100" dirty="0">
                <a:latin typeface="Times New Roman" panose="02020603050405020304" pitchFamily="18" charset="0"/>
                <a:ea typeface="Calibri" panose="020F0502020204030204" pitchFamily="34" charset="0"/>
                <a:cs typeface="Times New Roman" panose="02020603050405020304" pitchFamily="18" charset="0"/>
              </a:rPr>
            </a:b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spcAft>
                <a:spcPts val="1200"/>
              </a:spcAft>
              <a:buFont typeface="Wingdings" panose="05000000000000000000" pitchFamily="2" charset="2"/>
              <a:buChar char="q"/>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spcAft>
                <a:spcPts val="1200"/>
              </a:spcAft>
              <a:buFont typeface="Wingdings" panose="05000000000000000000" pitchFamily="2" charset="2"/>
              <a:buChar char="q"/>
            </a:pP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spcAft>
                <a:spcPts val="1200"/>
              </a:spcAft>
              <a:buFont typeface="Wingdings" panose="05000000000000000000" pitchFamily="2" charset="2"/>
              <a:buChar char="q"/>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spcAft>
                <a:spcPts val="1200"/>
              </a:spcAft>
              <a:buFont typeface="Wingdings" panose="05000000000000000000" pitchFamily="2" charset="2"/>
              <a:buChar char="q"/>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05664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92FA5-F412-2901-39DC-A4F14708BDE8}"/>
              </a:ext>
            </a:extLst>
          </p:cNvPr>
          <p:cNvSpPr>
            <a:spLocks noGrp="1"/>
          </p:cNvSpPr>
          <p:nvPr>
            <p:ph type="title"/>
          </p:nvPr>
        </p:nvSpPr>
        <p:spPr/>
        <p:txBody>
          <a:bodyPr/>
          <a:lstStyle/>
          <a:p>
            <a:r>
              <a:rPr lang="en-US" dirty="0"/>
              <a:t>Splitting the data into test and train subsets</a:t>
            </a:r>
          </a:p>
        </p:txBody>
      </p:sp>
      <p:pic>
        <p:nvPicPr>
          <p:cNvPr id="6" name="Picture 5">
            <a:extLst>
              <a:ext uri="{FF2B5EF4-FFF2-40B4-BE49-F238E27FC236}">
                <a16:creationId xmlns:a16="http://schemas.microsoft.com/office/drawing/2014/main" id="{81DCE33F-F943-8E13-19E2-606A56D869BB}"/>
              </a:ext>
            </a:extLst>
          </p:cNvPr>
          <p:cNvPicPr>
            <a:picLocks noChangeAspect="1"/>
          </p:cNvPicPr>
          <p:nvPr/>
        </p:nvPicPr>
        <p:blipFill>
          <a:blip r:embed="rId3"/>
          <a:stretch>
            <a:fillRect/>
          </a:stretch>
        </p:blipFill>
        <p:spPr>
          <a:xfrm>
            <a:off x="1901952" y="1691322"/>
            <a:ext cx="8449056" cy="3612197"/>
          </a:xfrm>
          <a:prstGeom prst="rect">
            <a:avLst/>
          </a:prstGeom>
        </p:spPr>
      </p:pic>
    </p:spTree>
    <p:extLst>
      <p:ext uri="{BB962C8B-B14F-4D97-AF65-F5344CB8AC3E}">
        <p14:creationId xmlns:p14="http://schemas.microsoft.com/office/powerpoint/2010/main" val="2113624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92FA5-F412-2901-39DC-A4F14708BDE8}"/>
              </a:ext>
            </a:extLst>
          </p:cNvPr>
          <p:cNvSpPr>
            <a:spLocks noGrp="1"/>
          </p:cNvSpPr>
          <p:nvPr>
            <p:ph type="title"/>
          </p:nvPr>
        </p:nvSpPr>
        <p:spPr/>
        <p:txBody>
          <a:bodyPr/>
          <a:lstStyle/>
          <a:p>
            <a:r>
              <a:rPr lang="en-US" dirty="0"/>
              <a:t>Feature Scaling</a:t>
            </a:r>
          </a:p>
        </p:txBody>
      </p:sp>
      <p:pic>
        <p:nvPicPr>
          <p:cNvPr id="5" name="Picture 4">
            <a:extLst>
              <a:ext uri="{FF2B5EF4-FFF2-40B4-BE49-F238E27FC236}">
                <a16:creationId xmlns:a16="http://schemas.microsoft.com/office/drawing/2014/main" id="{5EBDBD64-3146-A5D1-CAA0-E0516D95597F}"/>
              </a:ext>
            </a:extLst>
          </p:cNvPr>
          <p:cNvPicPr>
            <a:picLocks noChangeAspect="1"/>
          </p:cNvPicPr>
          <p:nvPr/>
        </p:nvPicPr>
        <p:blipFill>
          <a:blip r:embed="rId3"/>
          <a:stretch>
            <a:fillRect/>
          </a:stretch>
        </p:blipFill>
        <p:spPr>
          <a:xfrm>
            <a:off x="2266950" y="1435100"/>
            <a:ext cx="7658100" cy="3987800"/>
          </a:xfrm>
          <a:prstGeom prst="rect">
            <a:avLst/>
          </a:prstGeom>
        </p:spPr>
      </p:pic>
    </p:spTree>
    <p:extLst>
      <p:ext uri="{BB962C8B-B14F-4D97-AF65-F5344CB8AC3E}">
        <p14:creationId xmlns:p14="http://schemas.microsoft.com/office/powerpoint/2010/main" val="735639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B669-675D-246B-75DD-F6CB1E764B7A}"/>
              </a:ext>
            </a:extLst>
          </p:cNvPr>
          <p:cNvSpPr>
            <a:spLocks noGrp="1"/>
          </p:cNvSpPr>
          <p:nvPr>
            <p:ph type="title"/>
          </p:nvPr>
        </p:nvSpPr>
        <p:spPr/>
        <p:txBody>
          <a:bodyPr/>
          <a:lstStyle/>
          <a:p>
            <a:r>
              <a:rPr lang="en-US" dirty="0"/>
              <a:t>Machine Learning</a:t>
            </a:r>
          </a:p>
        </p:txBody>
      </p:sp>
      <p:pic>
        <p:nvPicPr>
          <p:cNvPr id="3" name="Picture 2">
            <a:extLst>
              <a:ext uri="{FF2B5EF4-FFF2-40B4-BE49-F238E27FC236}">
                <a16:creationId xmlns:a16="http://schemas.microsoft.com/office/drawing/2014/main" id="{75B8D8A9-EA1E-142A-C8EB-5A4018519A1C}"/>
              </a:ext>
            </a:extLst>
          </p:cNvPr>
          <p:cNvPicPr>
            <a:picLocks noChangeAspect="1"/>
          </p:cNvPicPr>
          <p:nvPr/>
        </p:nvPicPr>
        <p:blipFill>
          <a:blip r:embed="rId2"/>
          <a:stretch>
            <a:fillRect/>
          </a:stretch>
        </p:blipFill>
        <p:spPr>
          <a:xfrm>
            <a:off x="2426716" y="1389887"/>
            <a:ext cx="6680200" cy="4517578"/>
          </a:xfrm>
          <a:prstGeom prst="rect">
            <a:avLst/>
          </a:prstGeom>
        </p:spPr>
      </p:pic>
      <p:sp>
        <p:nvSpPr>
          <p:cNvPr id="5" name="TextBox 4">
            <a:extLst>
              <a:ext uri="{FF2B5EF4-FFF2-40B4-BE49-F238E27FC236}">
                <a16:creationId xmlns:a16="http://schemas.microsoft.com/office/drawing/2014/main" id="{A2AD8D60-31E8-DE12-516E-27E1637E41FB}"/>
              </a:ext>
            </a:extLst>
          </p:cNvPr>
          <p:cNvSpPr txBox="1"/>
          <p:nvPr/>
        </p:nvSpPr>
        <p:spPr>
          <a:xfrm>
            <a:off x="8412480" y="5907465"/>
            <a:ext cx="3580399" cy="584775"/>
          </a:xfrm>
          <a:prstGeom prst="rect">
            <a:avLst/>
          </a:prstGeom>
          <a:noFill/>
        </p:spPr>
        <p:txBody>
          <a:bodyPr wrap="square" rtlCol="0">
            <a:spAutoFit/>
          </a:bodyPr>
          <a:lstStyle/>
          <a:p>
            <a:r>
              <a:rPr lang="en-US" sz="3200" b="1" dirty="0" err="1">
                <a:latin typeface="Times New Roman" panose="02020603050405020304" pitchFamily="18" charset="0"/>
                <a:cs typeface="Times New Roman" panose="02020603050405020304" pitchFamily="18" charset="0"/>
              </a:rPr>
              <a:t>XGBoost</a:t>
            </a:r>
            <a:r>
              <a:rPr lang="en-US" sz="3200" b="1" dirty="0">
                <a:latin typeface="Times New Roman" panose="02020603050405020304" pitchFamily="18" charset="0"/>
                <a:cs typeface="Times New Roman" panose="02020603050405020304" pitchFamily="18" charset="0"/>
              </a:rPr>
              <a:t> Classifier</a:t>
            </a:r>
          </a:p>
        </p:txBody>
      </p:sp>
    </p:spTree>
    <p:extLst>
      <p:ext uri="{BB962C8B-B14F-4D97-AF65-F5344CB8AC3E}">
        <p14:creationId xmlns:p14="http://schemas.microsoft.com/office/powerpoint/2010/main" val="2184166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B669-675D-246B-75DD-F6CB1E764B7A}"/>
              </a:ext>
            </a:extLst>
          </p:cNvPr>
          <p:cNvSpPr>
            <a:spLocks noGrp="1"/>
          </p:cNvSpPr>
          <p:nvPr>
            <p:ph type="title"/>
          </p:nvPr>
        </p:nvSpPr>
        <p:spPr/>
        <p:txBody>
          <a:bodyPr/>
          <a:lstStyle/>
          <a:p>
            <a:r>
              <a:rPr lang="en-US" dirty="0"/>
              <a:t>Contd..</a:t>
            </a:r>
          </a:p>
        </p:txBody>
      </p:sp>
      <p:sp>
        <p:nvSpPr>
          <p:cNvPr id="5" name="TextBox 4">
            <a:extLst>
              <a:ext uri="{FF2B5EF4-FFF2-40B4-BE49-F238E27FC236}">
                <a16:creationId xmlns:a16="http://schemas.microsoft.com/office/drawing/2014/main" id="{A2AD8D60-31E8-DE12-516E-27E1637E41FB}"/>
              </a:ext>
            </a:extLst>
          </p:cNvPr>
          <p:cNvSpPr txBox="1"/>
          <p:nvPr/>
        </p:nvSpPr>
        <p:spPr>
          <a:xfrm>
            <a:off x="7863840" y="5907465"/>
            <a:ext cx="4129039"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Random Forest Classifier</a:t>
            </a:r>
          </a:p>
        </p:txBody>
      </p:sp>
      <p:pic>
        <p:nvPicPr>
          <p:cNvPr id="8" name="Picture 7">
            <a:extLst>
              <a:ext uri="{FF2B5EF4-FFF2-40B4-BE49-F238E27FC236}">
                <a16:creationId xmlns:a16="http://schemas.microsoft.com/office/drawing/2014/main" id="{B65EC91D-CAC0-AF52-727C-6138689F1799}"/>
              </a:ext>
            </a:extLst>
          </p:cNvPr>
          <p:cNvPicPr>
            <a:picLocks noChangeAspect="1"/>
          </p:cNvPicPr>
          <p:nvPr/>
        </p:nvPicPr>
        <p:blipFill>
          <a:blip r:embed="rId2"/>
          <a:stretch>
            <a:fillRect/>
          </a:stretch>
        </p:blipFill>
        <p:spPr>
          <a:xfrm>
            <a:off x="2209800" y="1280159"/>
            <a:ext cx="7772400" cy="4527051"/>
          </a:xfrm>
          <a:prstGeom prst="rect">
            <a:avLst/>
          </a:prstGeom>
        </p:spPr>
      </p:pic>
    </p:spTree>
    <p:extLst>
      <p:ext uri="{BB962C8B-B14F-4D97-AF65-F5344CB8AC3E}">
        <p14:creationId xmlns:p14="http://schemas.microsoft.com/office/powerpoint/2010/main" val="4009073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B669-675D-246B-75DD-F6CB1E764B7A}"/>
              </a:ext>
            </a:extLst>
          </p:cNvPr>
          <p:cNvSpPr>
            <a:spLocks noGrp="1"/>
          </p:cNvSpPr>
          <p:nvPr>
            <p:ph type="title"/>
          </p:nvPr>
        </p:nvSpPr>
        <p:spPr/>
        <p:txBody>
          <a:bodyPr/>
          <a:lstStyle/>
          <a:p>
            <a:r>
              <a:rPr lang="en-US" dirty="0"/>
              <a:t>Hyperparameter Tuning</a:t>
            </a:r>
          </a:p>
        </p:txBody>
      </p:sp>
      <p:pic>
        <p:nvPicPr>
          <p:cNvPr id="7" name="Picture 6">
            <a:extLst>
              <a:ext uri="{FF2B5EF4-FFF2-40B4-BE49-F238E27FC236}">
                <a16:creationId xmlns:a16="http://schemas.microsoft.com/office/drawing/2014/main" id="{00D11323-587F-72F6-3185-2C7D000AB7DF}"/>
              </a:ext>
            </a:extLst>
          </p:cNvPr>
          <p:cNvPicPr>
            <a:picLocks noChangeAspect="1"/>
          </p:cNvPicPr>
          <p:nvPr/>
        </p:nvPicPr>
        <p:blipFill>
          <a:blip r:embed="rId3"/>
          <a:stretch>
            <a:fillRect/>
          </a:stretch>
        </p:blipFill>
        <p:spPr>
          <a:xfrm>
            <a:off x="1734312" y="1777245"/>
            <a:ext cx="7772400" cy="3303510"/>
          </a:xfrm>
          <a:prstGeom prst="rect">
            <a:avLst/>
          </a:prstGeom>
        </p:spPr>
      </p:pic>
    </p:spTree>
    <p:extLst>
      <p:ext uri="{BB962C8B-B14F-4D97-AF65-F5344CB8AC3E}">
        <p14:creationId xmlns:p14="http://schemas.microsoft.com/office/powerpoint/2010/main" val="2539649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64A16-CAD9-839E-0854-7824D0DCECE8}"/>
              </a:ext>
            </a:extLst>
          </p:cNvPr>
          <p:cNvSpPr>
            <a:spLocks noGrp="1"/>
          </p:cNvSpPr>
          <p:nvPr>
            <p:ph type="title"/>
          </p:nvPr>
        </p:nvSpPr>
        <p:spPr/>
        <p:txBody>
          <a:bodyPr/>
          <a:lstStyle/>
          <a:p>
            <a:r>
              <a:rPr lang="en-US" dirty="0"/>
              <a:t>Comparison Results of Decision Trees</a:t>
            </a:r>
          </a:p>
        </p:txBody>
      </p:sp>
      <p:pic>
        <p:nvPicPr>
          <p:cNvPr id="5" name="Content Placeholder 4">
            <a:extLst>
              <a:ext uri="{FF2B5EF4-FFF2-40B4-BE49-F238E27FC236}">
                <a16:creationId xmlns:a16="http://schemas.microsoft.com/office/drawing/2014/main" id="{377B8EB3-F5AE-02F7-8CF8-20003C99A271}"/>
              </a:ext>
            </a:extLst>
          </p:cNvPr>
          <p:cNvPicPr>
            <a:picLocks noGrp="1" noChangeAspect="1"/>
          </p:cNvPicPr>
          <p:nvPr>
            <p:ph sz="half" idx="1"/>
          </p:nvPr>
        </p:nvPicPr>
        <p:blipFill>
          <a:blip r:embed="rId3"/>
          <a:stretch>
            <a:fillRect/>
          </a:stretch>
        </p:blipFill>
        <p:spPr>
          <a:xfrm>
            <a:off x="6096000" y="1789493"/>
            <a:ext cx="4879848" cy="2426208"/>
          </a:xfrm>
          <a:prstGeom prst="rect">
            <a:avLst/>
          </a:prstGeom>
        </p:spPr>
      </p:pic>
      <p:pic>
        <p:nvPicPr>
          <p:cNvPr id="6" name="Picture 5">
            <a:extLst>
              <a:ext uri="{FF2B5EF4-FFF2-40B4-BE49-F238E27FC236}">
                <a16:creationId xmlns:a16="http://schemas.microsoft.com/office/drawing/2014/main" id="{43365E91-CFC6-9AD1-4948-88B55316746F}"/>
              </a:ext>
            </a:extLst>
          </p:cNvPr>
          <p:cNvPicPr>
            <a:picLocks noChangeAspect="1"/>
          </p:cNvPicPr>
          <p:nvPr/>
        </p:nvPicPr>
        <p:blipFill>
          <a:blip r:embed="rId4"/>
          <a:stretch>
            <a:fillRect/>
          </a:stretch>
        </p:blipFill>
        <p:spPr>
          <a:xfrm>
            <a:off x="262128" y="1521269"/>
            <a:ext cx="5748528" cy="3257996"/>
          </a:xfrm>
          <a:prstGeom prst="rect">
            <a:avLst/>
          </a:prstGeom>
        </p:spPr>
      </p:pic>
      <p:sp>
        <p:nvSpPr>
          <p:cNvPr id="7" name="TextBox 6">
            <a:extLst>
              <a:ext uri="{FF2B5EF4-FFF2-40B4-BE49-F238E27FC236}">
                <a16:creationId xmlns:a16="http://schemas.microsoft.com/office/drawing/2014/main" id="{EC402AE4-93D0-F473-91F8-FAFB5BEB8A84}"/>
              </a:ext>
            </a:extLst>
          </p:cNvPr>
          <p:cNvSpPr txBox="1"/>
          <p:nvPr/>
        </p:nvSpPr>
        <p:spPr>
          <a:xfrm>
            <a:off x="6364224" y="5152065"/>
            <a:ext cx="4611624" cy="369332"/>
          </a:xfrm>
          <a:prstGeom prst="rect">
            <a:avLst/>
          </a:prstGeom>
          <a:noFill/>
        </p:spPr>
        <p:txBody>
          <a:bodyPr wrap="square" rtlCol="0">
            <a:spAutoFit/>
          </a:bodyPr>
          <a:lstStyle/>
          <a:p>
            <a:r>
              <a:rPr lang="en-US" dirty="0"/>
              <a:t>After hyperparameter tuning</a:t>
            </a:r>
          </a:p>
        </p:txBody>
      </p:sp>
      <p:sp>
        <p:nvSpPr>
          <p:cNvPr id="8" name="TextBox 7">
            <a:extLst>
              <a:ext uri="{FF2B5EF4-FFF2-40B4-BE49-F238E27FC236}">
                <a16:creationId xmlns:a16="http://schemas.microsoft.com/office/drawing/2014/main" id="{0FEA7C6A-50D9-2E3E-D256-5DE972E0A972}"/>
              </a:ext>
            </a:extLst>
          </p:cNvPr>
          <p:cNvSpPr txBox="1"/>
          <p:nvPr/>
        </p:nvSpPr>
        <p:spPr>
          <a:xfrm>
            <a:off x="792480" y="5152065"/>
            <a:ext cx="3602736" cy="369332"/>
          </a:xfrm>
          <a:prstGeom prst="rect">
            <a:avLst/>
          </a:prstGeom>
          <a:noFill/>
        </p:spPr>
        <p:txBody>
          <a:bodyPr wrap="square" rtlCol="0">
            <a:spAutoFit/>
          </a:bodyPr>
          <a:lstStyle/>
          <a:p>
            <a:r>
              <a:rPr lang="en-US" dirty="0"/>
              <a:t>Before hyper parameter tuning</a:t>
            </a:r>
          </a:p>
        </p:txBody>
      </p:sp>
    </p:spTree>
    <p:extLst>
      <p:ext uri="{BB962C8B-B14F-4D97-AF65-F5344CB8AC3E}">
        <p14:creationId xmlns:p14="http://schemas.microsoft.com/office/powerpoint/2010/main" val="3369708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B669-675D-246B-75DD-F6CB1E764B7A}"/>
              </a:ext>
            </a:extLst>
          </p:cNvPr>
          <p:cNvSpPr>
            <a:spLocks noGrp="1"/>
          </p:cNvSpPr>
          <p:nvPr>
            <p:ph type="title"/>
          </p:nvPr>
        </p:nvSpPr>
        <p:spPr/>
        <p:txBody>
          <a:bodyPr/>
          <a:lstStyle/>
          <a:p>
            <a:r>
              <a:rPr lang="en-US" dirty="0" err="1"/>
              <a:t>XGBoost</a:t>
            </a:r>
            <a:r>
              <a:rPr lang="en-US" dirty="0"/>
              <a:t> with Balanced Data</a:t>
            </a:r>
          </a:p>
        </p:txBody>
      </p:sp>
      <p:pic>
        <p:nvPicPr>
          <p:cNvPr id="3" name="Picture 2">
            <a:extLst>
              <a:ext uri="{FF2B5EF4-FFF2-40B4-BE49-F238E27FC236}">
                <a16:creationId xmlns:a16="http://schemas.microsoft.com/office/drawing/2014/main" id="{A2B43099-1321-1125-AE9F-63B98B25B2B3}"/>
              </a:ext>
            </a:extLst>
          </p:cNvPr>
          <p:cNvPicPr>
            <a:picLocks noChangeAspect="1"/>
          </p:cNvPicPr>
          <p:nvPr/>
        </p:nvPicPr>
        <p:blipFill>
          <a:blip r:embed="rId2"/>
          <a:stretch>
            <a:fillRect/>
          </a:stretch>
        </p:blipFill>
        <p:spPr>
          <a:xfrm>
            <a:off x="1844040" y="1748876"/>
            <a:ext cx="7772400" cy="3713140"/>
          </a:xfrm>
          <a:prstGeom prst="rect">
            <a:avLst/>
          </a:prstGeom>
        </p:spPr>
      </p:pic>
    </p:spTree>
    <p:extLst>
      <p:ext uri="{BB962C8B-B14F-4D97-AF65-F5344CB8AC3E}">
        <p14:creationId xmlns:p14="http://schemas.microsoft.com/office/powerpoint/2010/main" val="2498201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B669-675D-246B-75DD-F6CB1E764B7A}"/>
              </a:ext>
            </a:extLst>
          </p:cNvPr>
          <p:cNvSpPr>
            <a:spLocks noGrp="1"/>
          </p:cNvSpPr>
          <p:nvPr>
            <p:ph type="title"/>
          </p:nvPr>
        </p:nvSpPr>
        <p:spPr/>
        <p:txBody>
          <a:bodyPr/>
          <a:lstStyle/>
          <a:p>
            <a:r>
              <a:rPr lang="en-US" dirty="0"/>
              <a:t>Feature Importance</a:t>
            </a:r>
          </a:p>
        </p:txBody>
      </p:sp>
      <p:pic>
        <p:nvPicPr>
          <p:cNvPr id="4" name="Picture 3">
            <a:extLst>
              <a:ext uri="{FF2B5EF4-FFF2-40B4-BE49-F238E27FC236}">
                <a16:creationId xmlns:a16="http://schemas.microsoft.com/office/drawing/2014/main" id="{6E7EA9F2-ECAC-06F2-69C6-2523BC0681E7}"/>
              </a:ext>
            </a:extLst>
          </p:cNvPr>
          <p:cNvPicPr>
            <a:picLocks noChangeAspect="1"/>
          </p:cNvPicPr>
          <p:nvPr/>
        </p:nvPicPr>
        <p:blipFill>
          <a:blip r:embed="rId2"/>
          <a:stretch>
            <a:fillRect/>
          </a:stretch>
        </p:blipFill>
        <p:spPr>
          <a:xfrm>
            <a:off x="2039112" y="1526420"/>
            <a:ext cx="7772400" cy="4536679"/>
          </a:xfrm>
          <a:prstGeom prst="rect">
            <a:avLst/>
          </a:prstGeom>
        </p:spPr>
      </p:pic>
    </p:spTree>
    <p:extLst>
      <p:ext uri="{BB962C8B-B14F-4D97-AF65-F5344CB8AC3E}">
        <p14:creationId xmlns:p14="http://schemas.microsoft.com/office/powerpoint/2010/main" val="359132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9E1A4-13B6-6FC4-3D2B-4B3E9F136B48}"/>
              </a:ext>
            </a:extLst>
          </p:cNvPr>
          <p:cNvSpPr>
            <a:spLocks noGrp="1"/>
          </p:cNvSpPr>
          <p:nvPr>
            <p:ph type="title"/>
          </p:nvPr>
        </p:nvSpPr>
        <p:spPr/>
        <p:txBody>
          <a:bodyPr/>
          <a:lstStyle/>
          <a:p>
            <a:r>
              <a:rPr lang="en-US" dirty="0"/>
              <a:t>EVALUATION</a:t>
            </a:r>
          </a:p>
        </p:txBody>
      </p:sp>
      <p:pic>
        <p:nvPicPr>
          <p:cNvPr id="6" name="Picture 5">
            <a:extLst>
              <a:ext uri="{FF2B5EF4-FFF2-40B4-BE49-F238E27FC236}">
                <a16:creationId xmlns:a16="http://schemas.microsoft.com/office/drawing/2014/main" id="{B2BBE590-42F4-72C3-2A75-EC93E06AB3EC}"/>
              </a:ext>
            </a:extLst>
          </p:cNvPr>
          <p:cNvPicPr>
            <a:picLocks noChangeAspect="1"/>
          </p:cNvPicPr>
          <p:nvPr/>
        </p:nvPicPr>
        <p:blipFill>
          <a:blip r:embed="rId3"/>
          <a:stretch>
            <a:fillRect/>
          </a:stretch>
        </p:blipFill>
        <p:spPr>
          <a:xfrm>
            <a:off x="2020047" y="1788763"/>
            <a:ext cx="7772400" cy="4517136"/>
          </a:xfrm>
          <a:prstGeom prst="rect">
            <a:avLst/>
          </a:prstGeom>
        </p:spPr>
      </p:pic>
    </p:spTree>
    <p:extLst>
      <p:ext uri="{BB962C8B-B14F-4D97-AF65-F5344CB8AC3E}">
        <p14:creationId xmlns:p14="http://schemas.microsoft.com/office/powerpoint/2010/main" val="64480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0E80C-E920-D107-2A38-168FFFF60652}"/>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612AC98-03A2-6F16-9882-DBE6BA838BE2}"/>
              </a:ext>
            </a:extLst>
          </p:cNvPr>
          <p:cNvSpPr>
            <a:spLocks noGrp="1"/>
          </p:cNvSpPr>
          <p:nvPr>
            <p:ph idx="1"/>
          </p:nvPr>
        </p:nvSpPr>
        <p:spPr>
          <a:xfrm>
            <a:off x="458694" y="1691324"/>
            <a:ext cx="11274612" cy="4956612"/>
          </a:xfrm>
        </p:spPr>
        <p:txBody>
          <a:bodyPr>
            <a:noAutofit/>
          </a:bodyPr>
          <a:lstStyle/>
          <a:p>
            <a:pPr marL="0" indent="0" algn="ctr">
              <a:buNone/>
            </a:pPr>
            <a:r>
              <a:rPr lang="en-US" sz="2400" dirty="0">
                <a:effectLst/>
                <a:latin typeface="Times New Roman" panose="02020603050405020304" pitchFamily="18" charset="0"/>
                <a:cs typeface="Times New Roman" panose="02020603050405020304" pitchFamily="18" charset="0"/>
              </a:rPr>
              <a:t>ROC and AUC are chosen for their ability to provide a comprehensive, comparable, and threshold-independent assessment of a model's performance, especially in scenarios with imbalanced classes or when comparing multiple models.</a:t>
            </a:r>
            <a:r>
              <a:rPr lang="en-US" sz="2400" b="0" i="0" dirty="0">
                <a:effectLst/>
                <a:latin typeface="Times New Roman" panose="02020603050405020304" pitchFamily="18" charset="0"/>
                <a:cs typeface="Times New Roman" panose="02020603050405020304" pitchFamily="18" charset="0"/>
              </a:rPr>
              <a:t> </a:t>
            </a:r>
            <a:r>
              <a:rPr lang="en-US" sz="2400" b="0" i="0" dirty="0" err="1">
                <a:effectLst/>
                <a:latin typeface="Times New Roman" panose="02020603050405020304" pitchFamily="18" charset="0"/>
                <a:cs typeface="Times New Roman" panose="02020603050405020304" pitchFamily="18" charset="0"/>
              </a:rPr>
              <a:t>XGBoost</a:t>
            </a:r>
            <a:r>
              <a:rPr lang="en-US" sz="2400" b="0" i="0" dirty="0">
                <a:effectLst/>
                <a:latin typeface="Times New Roman" panose="02020603050405020304" pitchFamily="18" charset="0"/>
                <a:cs typeface="Times New Roman" panose="02020603050405020304" pitchFamily="18" charset="0"/>
              </a:rPr>
              <a:t>, Random Forest, and Decision Tree — exhibit similar performance in discriminating between the positive and negative classes for the given dataset, as indicated by the overlapping ROC curves. Hyper parameter tuning further decreased the performance of the model hence hyper tuning was not necessary and Hyper parameter tuning was not applied to </a:t>
            </a:r>
            <a:r>
              <a:rPr lang="en-US" sz="2400" b="0" i="0" dirty="0" err="1">
                <a:effectLst/>
                <a:latin typeface="Times New Roman" panose="02020603050405020304" pitchFamily="18" charset="0"/>
                <a:cs typeface="Times New Roman" panose="02020603050405020304" pitchFamily="18" charset="0"/>
              </a:rPr>
              <a:t>XGBoost</a:t>
            </a:r>
            <a:r>
              <a:rPr lang="en-US" sz="2400" b="0" i="0" dirty="0">
                <a:effectLst/>
                <a:latin typeface="Times New Roman" panose="02020603050405020304" pitchFamily="18" charset="0"/>
                <a:cs typeface="Times New Roman" panose="02020603050405020304" pitchFamily="18" charset="0"/>
              </a:rPr>
              <a:t> as it requires lot of execution time.</a:t>
            </a:r>
            <a:r>
              <a:rPr lang="en-US" sz="2400" dirty="0">
                <a:effectLst/>
                <a:latin typeface="Times New Roman" panose="02020603050405020304" pitchFamily="18" charset="0"/>
                <a:cs typeface="Times New Roman" panose="02020603050405020304" pitchFamily="18" charset="0"/>
              </a:rPr>
              <a:t> The results show that BMI, sleep time, age category and Physical health play a crucial role in deciding the heart health. </a:t>
            </a:r>
          </a:p>
          <a:p>
            <a:pPr marL="0" indent="0" algn="ctr">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5091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3732467-958D-3061-9B8E-BC4F5D836622}"/>
              </a:ext>
            </a:extLst>
          </p:cNvPr>
          <p:cNvSpPr>
            <a:spLocks noGrp="1"/>
          </p:cNvSpPr>
          <p:nvPr/>
        </p:nvSpPr>
        <p:spPr>
          <a:xfrm>
            <a:off x="1797666" y="713119"/>
            <a:ext cx="8596668" cy="54317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07000"/>
              </a:lnSpc>
              <a:spcBef>
                <a:spcPts val="0"/>
              </a:spcBef>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56923D7F-B2D6-BA54-CAAF-60FF5E76A231}"/>
              </a:ext>
            </a:extLst>
          </p:cNvPr>
          <p:cNvSpPr txBox="1"/>
          <p:nvPr/>
        </p:nvSpPr>
        <p:spPr>
          <a:xfrm>
            <a:off x="513184" y="578498"/>
            <a:ext cx="10683551" cy="3385542"/>
          </a:xfrm>
          <a:prstGeom prst="rect">
            <a:avLst/>
          </a:prstGeom>
          <a:noFill/>
        </p:spPr>
        <p:txBody>
          <a:bodyPr wrap="square" rtlCol="0">
            <a:spAutoFit/>
          </a:bodyPr>
          <a:lstStyle/>
          <a:p>
            <a:r>
              <a:rPr lang="en-US" sz="3600" b="1" kern="100" dirty="0">
                <a:effectLst/>
                <a:latin typeface="Times New Roman" panose="02020603050405020304" pitchFamily="18" charset="0"/>
                <a:ea typeface="Calibri" panose="020F0502020204030204" pitchFamily="34" charset="0"/>
                <a:cs typeface="Times New Roman" panose="02020603050405020304" pitchFamily="18" charset="0"/>
              </a:rPr>
              <a:t>RESEARCH OBJECTIVES/KPIs</a:t>
            </a:r>
          </a:p>
          <a:p>
            <a:pPr marL="285750" indent="-285750">
              <a:buFont typeface="Wingdings" panose="05000000000000000000" pitchFamily="2" charset="2"/>
              <a:buChar char="q"/>
            </a:pP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spcAft>
                <a:spcPts val="1200"/>
              </a:spcAft>
              <a:buFont typeface="Wingdings" panose="05000000000000000000" pitchFamily="2" charset="2"/>
              <a:buChar char="q"/>
            </a:pPr>
            <a:r>
              <a:rPr lang="en-US" sz="2400" i="0" dirty="0">
                <a:effectLst/>
                <a:latin typeface="Times New Roman" panose="02020603050405020304" pitchFamily="18" charset="0"/>
                <a:cs typeface="Times New Roman" panose="02020603050405020304" pitchFamily="18" charset="0"/>
              </a:rPr>
              <a:t>Accurate Identification of Risk Factors </a:t>
            </a:r>
          </a:p>
          <a:p>
            <a:pPr marL="285750" indent="-285750">
              <a:spcAft>
                <a:spcPts val="1200"/>
              </a:spcAft>
              <a:buFont typeface="Wingdings" panose="05000000000000000000" pitchFamily="2" charset="2"/>
              <a:buChar char="q"/>
            </a:pPr>
            <a:r>
              <a:rPr lang="en-US" sz="2400" i="0" dirty="0">
                <a:effectLst/>
                <a:latin typeface="Times New Roman" panose="02020603050405020304" pitchFamily="18" charset="0"/>
                <a:cs typeface="Times New Roman" panose="02020603050405020304" pitchFamily="18" charset="0"/>
              </a:rPr>
              <a:t>Effective Preventive Action</a:t>
            </a:r>
            <a:endParaRPr lang="en-US" sz="2400" i="0" kern="100" dirty="0">
              <a:latin typeface="Times New Roman" panose="02020603050405020304" pitchFamily="18" charset="0"/>
              <a:cs typeface="Times New Roman" panose="02020603050405020304" pitchFamily="18" charset="0"/>
            </a:endParaRPr>
          </a:p>
          <a:p>
            <a:pPr marL="285750" indent="-285750">
              <a:spcAft>
                <a:spcPts val="1200"/>
              </a:spcAft>
              <a:buFont typeface="Wingdings" panose="05000000000000000000" pitchFamily="2" charset="2"/>
              <a:buChar char="q"/>
            </a:pPr>
            <a:r>
              <a:rPr lang="en-US" sz="2400" i="0" dirty="0">
                <a:effectLst/>
                <a:latin typeface="Times New Roman" panose="02020603050405020304" pitchFamily="18" charset="0"/>
                <a:cs typeface="Times New Roman" panose="02020603050405020304" pitchFamily="18" charset="0"/>
              </a:rPr>
              <a:t>Minimizing False Positives</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i="0" dirty="0">
              <a:effectLst/>
              <a:latin typeface="Times New Roman" panose="02020603050405020304" pitchFamily="18" charset="0"/>
              <a:cs typeface="Times New Roman" panose="02020603050405020304" pitchFamily="18" charset="0"/>
            </a:endParaRPr>
          </a:p>
          <a:p>
            <a:pPr marL="285750" indent="-285750">
              <a:spcAft>
                <a:spcPts val="1200"/>
              </a:spcAft>
              <a:buFont typeface="Wingdings" panose="05000000000000000000" pitchFamily="2" charset="2"/>
              <a:buChar char="q"/>
            </a:pPr>
            <a:r>
              <a:rPr lang="en-US" sz="2400" i="0" dirty="0">
                <a:effectLst/>
                <a:latin typeface="Times New Roman" panose="02020603050405020304" pitchFamily="18" charset="0"/>
                <a:cs typeface="Times New Roman" panose="02020603050405020304" pitchFamily="18" charset="0"/>
              </a:rPr>
              <a:t>Risk Factor Identification Rate </a:t>
            </a:r>
          </a:p>
          <a:p>
            <a:pPr marL="285750" indent="-285750">
              <a:spcAft>
                <a:spcPts val="1200"/>
              </a:spcAft>
              <a:buFont typeface="Wingdings" panose="05000000000000000000" pitchFamily="2" charset="2"/>
              <a:buChar char="q"/>
            </a:pPr>
            <a:r>
              <a:rPr lang="en-US" sz="2400" i="0" dirty="0">
                <a:effectLst/>
                <a:latin typeface="Times New Roman" panose="02020603050405020304" pitchFamily="18" charset="0"/>
                <a:cs typeface="Times New Roman" panose="02020603050405020304" pitchFamily="18" charset="0"/>
              </a:rPr>
              <a:t>Overall Model Accuracy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7727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AAF6-59A4-A348-EED7-5941AEB32BB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AWS Price Estimator</a:t>
            </a:r>
          </a:p>
        </p:txBody>
      </p:sp>
      <p:sp>
        <p:nvSpPr>
          <p:cNvPr id="5" name="Content Placeholder 4">
            <a:extLst>
              <a:ext uri="{FF2B5EF4-FFF2-40B4-BE49-F238E27FC236}">
                <a16:creationId xmlns:a16="http://schemas.microsoft.com/office/drawing/2014/main" id="{96B3CF2D-8DC6-D74C-88AD-8A0779E4F3B0}"/>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8AC80A25-239E-60E7-D033-18020A0FDA25}"/>
              </a:ext>
            </a:extLst>
          </p:cNvPr>
          <p:cNvPicPr>
            <a:picLocks noChangeAspect="1"/>
          </p:cNvPicPr>
          <p:nvPr/>
        </p:nvPicPr>
        <p:blipFill>
          <a:blip r:embed="rId2"/>
          <a:stretch>
            <a:fillRect/>
          </a:stretch>
        </p:blipFill>
        <p:spPr>
          <a:xfrm>
            <a:off x="458693" y="1691323"/>
            <a:ext cx="11274611" cy="4381467"/>
          </a:xfrm>
          <a:prstGeom prst="rect">
            <a:avLst/>
          </a:prstGeom>
        </p:spPr>
      </p:pic>
    </p:spTree>
    <p:extLst>
      <p:ext uri="{BB962C8B-B14F-4D97-AF65-F5344CB8AC3E}">
        <p14:creationId xmlns:p14="http://schemas.microsoft.com/office/powerpoint/2010/main" val="2517611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BB64F-3312-F7A2-1B4E-70A17A2591FA}"/>
              </a:ext>
            </a:extLst>
          </p:cNvPr>
          <p:cNvSpPr>
            <a:spLocks noGrp="1"/>
          </p:cNvSpPr>
          <p:nvPr>
            <p:ph type="ctrTitle"/>
          </p:nvPr>
        </p:nvSpPr>
        <p:spPr>
          <a:xfrm>
            <a:off x="1524000" y="2681416"/>
            <a:ext cx="9144000" cy="1050325"/>
          </a:xfrm>
        </p:spPr>
        <p:txBody>
          <a:bodyPr>
            <a:normAutofit fontScale="90000"/>
          </a:bodyPr>
          <a:lstStyle/>
          <a:p>
            <a:r>
              <a:rPr lang="en-US" sz="6600" dirty="0">
                <a:latin typeface="Baguet Script" panose="020B0604020202020204" pitchFamily="2" charset="0"/>
              </a:rPr>
              <a:t>THANK YOU</a:t>
            </a:r>
          </a:p>
        </p:txBody>
      </p:sp>
    </p:spTree>
    <p:extLst>
      <p:ext uri="{BB962C8B-B14F-4D97-AF65-F5344CB8AC3E}">
        <p14:creationId xmlns:p14="http://schemas.microsoft.com/office/powerpoint/2010/main" val="3930261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2" name="Picture 3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4" name="Rectangle 3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8" name="Group 37">
            <a:extLst>
              <a:ext uri="{FF2B5EF4-FFF2-40B4-BE49-F238E27FC236}">
                <a16:creationId xmlns:a16="http://schemas.microsoft.com/office/drawing/2014/main" id="{8D6FD602-3113-4FC4-982F-15099614D2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39" name="Picture 38">
              <a:extLst>
                <a:ext uri="{FF2B5EF4-FFF2-40B4-BE49-F238E27FC236}">
                  <a16:creationId xmlns:a16="http://schemas.microsoft.com/office/drawing/2014/main" id="{8B8C81AF-BEDB-486F-AB26-181C63BF14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0" name="Picture 39">
              <a:extLst>
                <a:ext uri="{FF2B5EF4-FFF2-40B4-BE49-F238E27FC236}">
                  <a16:creationId xmlns:a16="http://schemas.microsoft.com/office/drawing/2014/main" id="{E08D8EF1-80CA-4FAD-BD38-F379CECC36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pic>
        <p:nvPicPr>
          <p:cNvPr id="5" name="Picture 4">
            <a:extLst>
              <a:ext uri="{FF2B5EF4-FFF2-40B4-BE49-F238E27FC236}">
                <a16:creationId xmlns:a16="http://schemas.microsoft.com/office/drawing/2014/main" id="{D8F3039A-9476-F04C-7CC6-5A4474AB93D3}"/>
              </a:ext>
            </a:extLst>
          </p:cNvPr>
          <p:cNvPicPr>
            <a:picLocks noChangeAspect="1"/>
          </p:cNvPicPr>
          <p:nvPr/>
        </p:nvPicPr>
        <p:blipFill>
          <a:blip r:embed="rId6"/>
          <a:stretch>
            <a:fillRect/>
          </a:stretch>
        </p:blipFill>
        <p:spPr>
          <a:xfrm>
            <a:off x="606552" y="1393436"/>
            <a:ext cx="4724400" cy="4157471"/>
          </a:xfrm>
          <a:prstGeom prst="rect">
            <a:avLst/>
          </a:prstGeom>
        </p:spPr>
      </p:pic>
      <p:sp>
        <p:nvSpPr>
          <p:cNvPr id="3" name="TextBox 2">
            <a:extLst>
              <a:ext uri="{FF2B5EF4-FFF2-40B4-BE49-F238E27FC236}">
                <a16:creationId xmlns:a16="http://schemas.microsoft.com/office/drawing/2014/main" id="{F8267D3C-DDCC-F85F-74DA-E09EE144B5D0}"/>
              </a:ext>
            </a:extLst>
          </p:cNvPr>
          <p:cNvSpPr txBox="1"/>
          <p:nvPr/>
        </p:nvSpPr>
        <p:spPr>
          <a:xfrm>
            <a:off x="5638860" y="2411653"/>
            <a:ext cx="5867022" cy="3928822"/>
          </a:xfrm>
          <a:prstGeom prst="rect">
            <a:avLst/>
          </a:prstGeom>
        </p:spPr>
        <p:txBody>
          <a:bodyPr vert="horz" lIns="91440" tIns="45720" rIns="91440" bIns="45720" rtlCol="0">
            <a:normAutofit/>
          </a:bodyPr>
          <a:lstStyle/>
          <a:p>
            <a:pPr>
              <a:lnSpc>
                <a:spcPct val="110000"/>
              </a:lnSpc>
              <a:buClr>
                <a:schemeClr val="accent1"/>
              </a:buClr>
            </a:pPr>
            <a:r>
              <a:rPr lang="en-US" sz="3600" b="1" dirty="0">
                <a:effectLst/>
                <a:latin typeface="Times New Roman" panose="02020603050405020304" pitchFamily="18" charset="0"/>
                <a:cs typeface="Times New Roman" panose="02020603050405020304" pitchFamily="18" charset="0"/>
              </a:rPr>
              <a:t>Data </a:t>
            </a:r>
            <a:r>
              <a:rPr lang="en-US" sz="3600" b="1" dirty="0">
                <a:latin typeface="Times New Roman" panose="02020603050405020304" pitchFamily="18" charset="0"/>
                <a:cs typeface="Times New Roman" panose="02020603050405020304" pitchFamily="18" charset="0"/>
              </a:rPr>
              <a:t>Source and Domain</a:t>
            </a:r>
            <a:endParaRPr lang="en-US" sz="3600" b="1" dirty="0">
              <a:effectLst/>
              <a:latin typeface="Times New Roman" panose="02020603050405020304" pitchFamily="18" charset="0"/>
              <a:cs typeface="Times New Roman" panose="02020603050405020304" pitchFamily="18" charset="0"/>
            </a:endParaRPr>
          </a:p>
          <a:p>
            <a:pPr indent="-228600">
              <a:lnSpc>
                <a:spcPct val="110000"/>
              </a:lnSpc>
              <a:buClr>
                <a:schemeClr val="accent1"/>
              </a:buClr>
              <a:buFont typeface="Arial" panose="020B0604020202020204" pitchFamily="34" charset="0"/>
              <a:buChar char="•"/>
            </a:pPr>
            <a:endParaRPr lang="en-US" dirty="0">
              <a:effectLst/>
            </a:endParaRPr>
          </a:p>
          <a:p>
            <a:pPr algn="ctr">
              <a:lnSpc>
                <a:spcPct val="110000"/>
              </a:lnSpc>
              <a:spcAft>
                <a:spcPts val="1200"/>
              </a:spcAft>
              <a:buClr>
                <a:schemeClr val="accent1"/>
              </a:buClr>
            </a:pPr>
            <a:r>
              <a:rPr lang="en-US" sz="2000" dirty="0">
                <a:effectLst/>
                <a:latin typeface="Times New Roman" panose="02020603050405020304" pitchFamily="18" charset="0"/>
                <a:cs typeface="Times New Roman" panose="02020603050405020304" pitchFamily="18" charset="0"/>
              </a:rPr>
              <a:t>We selected the data set from Kaggle active competitions officially maintained by </a:t>
            </a:r>
            <a:r>
              <a:rPr lang="en-US" sz="2000" b="0" i="0" dirty="0">
                <a:effectLst/>
                <a:latin typeface="Times New Roman" panose="02020603050405020304" pitchFamily="18" charset="0"/>
                <a:cs typeface="Times New Roman" panose="02020603050405020304" pitchFamily="18" charset="0"/>
              </a:rPr>
              <a:t>Centers for Disease Control and Prevention</a:t>
            </a:r>
            <a:r>
              <a:rPr lang="en-US" sz="2000" dirty="0">
                <a:effectLst/>
                <a:latin typeface="Times New Roman" panose="02020603050405020304" pitchFamily="18" charset="0"/>
                <a:cs typeface="Times New Roman" panose="02020603050405020304" pitchFamily="18" charset="0"/>
              </a:rPr>
              <a:t>. The domain of the project is </a:t>
            </a:r>
            <a:r>
              <a:rPr lang="en-US" sz="2000" i="0" dirty="0">
                <a:effectLst/>
                <a:latin typeface="Times New Roman" panose="02020603050405020304" pitchFamily="18" charset="0"/>
                <a:cs typeface="Times New Roman" panose="02020603050405020304" pitchFamily="18" charset="0"/>
              </a:rPr>
              <a:t>Healthcare and Public Health.</a:t>
            </a:r>
            <a:endParaRPr lang="en-US" sz="2000" dirty="0">
              <a:effectLst/>
              <a:latin typeface="Times New Roman" panose="02020603050405020304" pitchFamily="18" charset="0"/>
              <a:cs typeface="Times New Roman" panose="02020603050405020304" pitchFamily="18" charset="0"/>
            </a:endParaRPr>
          </a:p>
          <a:p>
            <a:pPr marL="285750" indent="-228600">
              <a:lnSpc>
                <a:spcPct val="110000"/>
              </a:lnSpc>
              <a:buClr>
                <a:schemeClr val="accent1"/>
              </a:buClr>
              <a:buFont typeface="Arial" panose="020B0604020202020204" pitchFamily="34" charset="0"/>
              <a:buChar char="•"/>
            </a:pPr>
            <a:endParaRPr lang="en-US" dirty="0"/>
          </a:p>
        </p:txBody>
      </p:sp>
      <p:sp>
        <p:nvSpPr>
          <p:cNvPr id="2" name="Content Placeholder 2">
            <a:extLst>
              <a:ext uri="{FF2B5EF4-FFF2-40B4-BE49-F238E27FC236}">
                <a16:creationId xmlns:a16="http://schemas.microsoft.com/office/drawing/2014/main" id="{077A20E8-15D1-815D-2DB0-74A0D982643A}"/>
              </a:ext>
            </a:extLst>
          </p:cNvPr>
          <p:cNvSpPr>
            <a:spLocks noGrp="1"/>
          </p:cNvSpPr>
          <p:nvPr/>
        </p:nvSpPr>
        <p:spPr>
          <a:xfrm>
            <a:off x="1797666" y="713119"/>
            <a:ext cx="8596668" cy="54317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07000"/>
              </a:lnSpc>
              <a:spcBef>
                <a:spcPts val="0"/>
              </a:spcBef>
              <a:spcAft>
                <a:spcPts val="800"/>
              </a:spcAft>
              <a:buNone/>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14952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D651F-EE08-18D0-94EE-2996BEDAC2BD}"/>
              </a:ext>
            </a:extLst>
          </p:cNvPr>
          <p:cNvSpPr>
            <a:spLocks noGrp="1"/>
          </p:cNvSpPr>
          <p:nvPr>
            <p:ph type="title"/>
          </p:nvPr>
        </p:nvSpPr>
        <p:spPr>
          <a:xfrm>
            <a:off x="458694" y="258127"/>
            <a:ext cx="10895106" cy="1325563"/>
          </a:xfrm>
        </p:spPr>
        <p:txBody>
          <a:bodyPr/>
          <a:lstStyle/>
          <a:p>
            <a:r>
              <a:rPr lang="en-US" b="0" i="0" dirty="0">
                <a:effectLst/>
                <a:latin typeface="Times New Roman" panose="02020603050405020304" pitchFamily="18" charset="0"/>
                <a:cs typeface="Times New Roman" panose="02020603050405020304" pitchFamily="18" charset="0"/>
              </a:rPr>
              <a:t>Git Repository Structure Overview</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716F469-AE7E-3A3F-C5A2-3C4F6693CE90}"/>
              </a:ext>
            </a:extLst>
          </p:cNvPr>
          <p:cNvSpPr>
            <a:spLocks noGrp="1"/>
          </p:cNvSpPr>
          <p:nvPr>
            <p:ph idx="1"/>
          </p:nvPr>
        </p:nvSpPr>
        <p:spPr>
          <a:xfrm>
            <a:off x="458694" y="1339533"/>
            <a:ext cx="11274612" cy="5274310"/>
          </a:xfrm>
        </p:spPr>
        <p:txBody>
          <a:bodyPr>
            <a:normAutofit/>
          </a:bodyPr>
          <a:lstStyle/>
          <a:p>
            <a:r>
              <a:rPr lang="en-US" b="1" i="0" dirty="0">
                <a:effectLst/>
                <a:latin typeface="Times New Roman" panose="02020603050405020304" pitchFamily="18" charset="0"/>
                <a:cs typeface="Times New Roman" panose="02020603050405020304" pitchFamily="18" charset="0"/>
              </a:rPr>
              <a:t>Repository divided into four branches</a:t>
            </a:r>
          </a:p>
          <a:p>
            <a:pPr lvl="2"/>
            <a:r>
              <a:rPr lang="en-US" sz="2400" dirty="0">
                <a:latin typeface="Times New Roman" panose="02020603050405020304" pitchFamily="18" charset="0"/>
                <a:cs typeface="Times New Roman" panose="02020603050405020304" pitchFamily="18" charset="0"/>
              </a:rPr>
              <a:t>Main branch</a:t>
            </a:r>
          </a:p>
          <a:p>
            <a:pPr lvl="2"/>
            <a:r>
              <a:rPr lang="en-US" sz="2400" dirty="0">
                <a:latin typeface="Times New Roman" panose="02020603050405020304" pitchFamily="18" charset="0"/>
                <a:cs typeface="Times New Roman" panose="02020603050405020304" pitchFamily="18" charset="0"/>
              </a:rPr>
              <a:t>Branch1: Deliverable 2</a:t>
            </a:r>
          </a:p>
          <a:p>
            <a:pPr lvl="2"/>
            <a:r>
              <a:rPr lang="en-US" sz="2400" dirty="0">
                <a:latin typeface="Times New Roman" panose="02020603050405020304" pitchFamily="18" charset="0"/>
                <a:cs typeface="Times New Roman" panose="02020603050405020304" pitchFamily="18" charset="0"/>
              </a:rPr>
              <a:t>Branch2: Deliverable 3</a:t>
            </a:r>
          </a:p>
          <a:p>
            <a:pPr lvl="2"/>
            <a:r>
              <a:rPr lang="en-US" sz="2400" dirty="0">
                <a:latin typeface="Times New Roman" panose="02020603050405020304" pitchFamily="18" charset="0"/>
                <a:cs typeface="Times New Roman" panose="02020603050405020304" pitchFamily="18" charset="0"/>
              </a:rPr>
              <a:t>Branch3: Deliverable 4</a:t>
            </a:r>
          </a:p>
          <a:p>
            <a:pPr marL="228600" lvl="2">
              <a:spcBef>
                <a:spcPts val="1000"/>
              </a:spcBef>
            </a:pPr>
            <a:r>
              <a:rPr lang="en-US" sz="2800" b="1" dirty="0">
                <a:latin typeface="Times New Roman" panose="02020603050405020304" pitchFamily="18" charset="0"/>
                <a:cs typeface="Times New Roman" panose="02020603050405020304" pitchFamily="18" charset="0"/>
              </a:rPr>
              <a:t>Documentation and File Upload:</a:t>
            </a:r>
          </a:p>
          <a:p>
            <a:pPr marL="1155700" lvl="4" indent="-241300"/>
            <a:r>
              <a:rPr lang="en-US" sz="2400" b="0" i="0" dirty="0">
                <a:effectLst/>
                <a:latin typeface="Times New Roman" panose="02020603050405020304" pitchFamily="18" charset="0"/>
                <a:cs typeface="Times New Roman" panose="02020603050405020304" pitchFamily="18" charset="0"/>
              </a:rPr>
              <a:t>Updated README file for each deliverable</a:t>
            </a:r>
            <a:endParaRPr lang="en-US" sz="2400" b="1" dirty="0">
              <a:latin typeface="Times New Roman" panose="02020603050405020304" pitchFamily="18" charset="0"/>
              <a:cs typeface="Times New Roman" panose="02020603050405020304" pitchFamily="18" charset="0"/>
            </a:endParaRPr>
          </a:p>
          <a:p>
            <a:pPr marL="1612900" lvl="5" indent="-241300"/>
            <a:r>
              <a:rPr lang="en-US" sz="2400" b="0" i="0" dirty="0">
                <a:effectLst/>
                <a:latin typeface="Times New Roman" panose="02020603050405020304" pitchFamily="18" charset="0"/>
                <a:cs typeface="Times New Roman" panose="02020603050405020304" pitchFamily="18" charset="0"/>
              </a:rPr>
              <a:t>Provides detailed information about branch contents and progress</a:t>
            </a:r>
            <a:endParaRPr lang="en-US" sz="2400" b="1" i="0" dirty="0">
              <a:effectLst/>
              <a:latin typeface="Times New Roman" panose="02020603050405020304" pitchFamily="18" charset="0"/>
              <a:cs typeface="Times New Roman" panose="02020603050405020304" pitchFamily="18" charset="0"/>
            </a:endParaRPr>
          </a:p>
          <a:p>
            <a:pPr marL="285750" lvl="5" indent="-285750"/>
            <a:r>
              <a:rPr lang="en-US" sz="2800" b="1" dirty="0">
                <a:latin typeface="Times New Roman" panose="02020603050405020304" pitchFamily="18" charset="0"/>
                <a:cs typeface="Times New Roman" panose="02020603050405020304" pitchFamily="18" charset="0"/>
              </a:rPr>
              <a:t>Final Integration</a:t>
            </a:r>
          </a:p>
          <a:p>
            <a:pPr marL="1200150" lvl="7" indent="-285750"/>
            <a:r>
              <a:rPr lang="en-US" sz="2400" b="0" i="0" dirty="0">
                <a:effectLst/>
                <a:latin typeface="Times New Roman" panose="02020603050405020304" pitchFamily="18" charset="0"/>
                <a:cs typeface="Times New Roman" panose="02020603050405020304" pitchFamily="18" charset="0"/>
              </a:rPr>
              <a:t>Post-Deliverable 4: Merging Strategy</a:t>
            </a:r>
            <a:endParaRPr lang="en-US" sz="2400" b="1" dirty="0">
              <a:latin typeface="Times New Roman" panose="02020603050405020304" pitchFamily="18" charset="0"/>
              <a:cs typeface="Times New Roman" panose="02020603050405020304" pitchFamily="18" charset="0"/>
            </a:endParaRPr>
          </a:p>
          <a:p>
            <a:pPr marL="1657350" lvl="8" indent="-285750"/>
            <a:r>
              <a:rPr lang="en-US" sz="2400" b="0" i="0" dirty="0">
                <a:effectLst/>
                <a:latin typeface="Times New Roman" panose="02020603050405020304" pitchFamily="18" charset="0"/>
                <a:cs typeface="Times New Roman" panose="02020603050405020304" pitchFamily="18" charset="0"/>
              </a:rPr>
              <a:t>All branches to be merged after final grading of Deliverable 4</a:t>
            </a:r>
            <a:endParaRPr lang="en-US" sz="2400" dirty="0">
              <a:latin typeface="Times New Roman" panose="02020603050405020304" pitchFamily="18" charset="0"/>
              <a:cs typeface="Times New Roman" panose="02020603050405020304" pitchFamily="18" charset="0"/>
            </a:endParaRPr>
          </a:p>
          <a:p>
            <a:pPr lvl="2"/>
            <a:endParaRPr lang="en-US" dirty="0"/>
          </a:p>
          <a:p>
            <a:pPr marL="914400" lvl="2" indent="0">
              <a:buNone/>
            </a:pPr>
            <a:endParaRPr lang="en-US" dirty="0"/>
          </a:p>
          <a:p>
            <a:pPr lvl="2"/>
            <a:endParaRPr lang="en-US" dirty="0"/>
          </a:p>
        </p:txBody>
      </p:sp>
    </p:spTree>
    <p:extLst>
      <p:ext uri="{BB962C8B-B14F-4D97-AF65-F5344CB8AC3E}">
        <p14:creationId xmlns:p14="http://schemas.microsoft.com/office/powerpoint/2010/main" val="319364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34C1-F032-DBCB-5121-0A2799DF5001}"/>
              </a:ext>
            </a:extLst>
          </p:cNvPr>
          <p:cNvSpPr>
            <a:spLocks noGrp="1"/>
          </p:cNvSpPr>
          <p:nvPr>
            <p:ph type="title"/>
          </p:nvPr>
        </p:nvSpPr>
        <p:spPr/>
        <p:txBody>
          <a:bodyPr/>
          <a:lstStyle/>
          <a:p>
            <a:r>
              <a:rPr lang="en-US" dirty="0"/>
              <a:t>AWS Pipeline</a:t>
            </a:r>
          </a:p>
        </p:txBody>
      </p:sp>
      <p:pic>
        <p:nvPicPr>
          <p:cNvPr id="7" name="Picture 6" descr="A diagram of a software flow&#10;&#10;Description automatically generated">
            <a:extLst>
              <a:ext uri="{FF2B5EF4-FFF2-40B4-BE49-F238E27FC236}">
                <a16:creationId xmlns:a16="http://schemas.microsoft.com/office/drawing/2014/main" id="{4F3D3619-CFC7-AFB4-36EB-F9D7905A566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47800" y="1897239"/>
            <a:ext cx="8580120" cy="4595001"/>
          </a:xfrm>
          <a:prstGeom prst="rect">
            <a:avLst/>
          </a:prstGeom>
        </p:spPr>
      </p:pic>
    </p:spTree>
    <p:extLst>
      <p:ext uri="{BB962C8B-B14F-4D97-AF65-F5344CB8AC3E}">
        <p14:creationId xmlns:p14="http://schemas.microsoft.com/office/powerpoint/2010/main" val="2219467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C3F85-9C70-A10C-66BB-4FB28DF9A147}"/>
              </a:ext>
            </a:extLst>
          </p:cNvPr>
          <p:cNvSpPr>
            <a:spLocks noGrp="1"/>
          </p:cNvSpPr>
          <p:nvPr>
            <p:ph type="title"/>
          </p:nvPr>
        </p:nvSpPr>
        <p:spPr/>
        <p:txBody>
          <a:bodyPr/>
          <a:lstStyle/>
          <a:p>
            <a:r>
              <a:rPr lang="en-US" dirty="0"/>
              <a:t>ETL Job</a:t>
            </a:r>
          </a:p>
        </p:txBody>
      </p:sp>
      <p:pic>
        <p:nvPicPr>
          <p:cNvPr id="4" name="Content Placeholder 3">
            <a:extLst>
              <a:ext uri="{FF2B5EF4-FFF2-40B4-BE49-F238E27FC236}">
                <a16:creationId xmlns:a16="http://schemas.microsoft.com/office/drawing/2014/main" id="{D86A3691-EFE5-87E8-E64C-FD5830E4265A}"/>
              </a:ext>
            </a:extLst>
          </p:cNvPr>
          <p:cNvPicPr>
            <a:picLocks noGrp="1" noChangeAspect="1"/>
          </p:cNvPicPr>
          <p:nvPr>
            <p:ph idx="1"/>
          </p:nvPr>
        </p:nvPicPr>
        <p:blipFill>
          <a:blip r:embed="rId2"/>
          <a:stretch>
            <a:fillRect/>
          </a:stretch>
        </p:blipFill>
        <p:spPr>
          <a:xfrm>
            <a:off x="2293495" y="1949450"/>
            <a:ext cx="7644984" cy="4195763"/>
          </a:xfrm>
          <a:prstGeom prst="rect">
            <a:avLst/>
          </a:prstGeom>
        </p:spPr>
      </p:pic>
    </p:spTree>
    <p:extLst>
      <p:ext uri="{BB962C8B-B14F-4D97-AF65-F5344CB8AC3E}">
        <p14:creationId xmlns:p14="http://schemas.microsoft.com/office/powerpoint/2010/main" val="531020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4BA6E-FF93-917F-4ADA-5B0E222A8FC8}"/>
              </a:ext>
            </a:extLst>
          </p:cNvPr>
          <p:cNvPicPr>
            <a:picLocks noChangeAspect="1"/>
          </p:cNvPicPr>
          <p:nvPr/>
        </p:nvPicPr>
        <p:blipFill>
          <a:blip r:embed="rId2"/>
          <a:stretch>
            <a:fillRect/>
          </a:stretch>
        </p:blipFill>
        <p:spPr>
          <a:xfrm>
            <a:off x="424175" y="314088"/>
            <a:ext cx="5096791" cy="2905170"/>
          </a:xfrm>
          <a:prstGeom prst="rect">
            <a:avLst/>
          </a:prstGeom>
        </p:spPr>
      </p:pic>
      <p:pic>
        <p:nvPicPr>
          <p:cNvPr id="2" name="Picture 1">
            <a:extLst>
              <a:ext uri="{FF2B5EF4-FFF2-40B4-BE49-F238E27FC236}">
                <a16:creationId xmlns:a16="http://schemas.microsoft.com/office/drawing/2014/main" id="{8432D79B-6FD1-C458-4F59-6C25678736B2}"/>
              </a:ext>
            </a:extLst>
          </p:cNvPr>
          <p:cNvPicPr>
            <a:picLocks noChangeAspect="1"/>
          </p:cNvPicPr>
          <p:nvPr/>
        </p:nvPicPr>
        <p:blipFill>
          <a:blip r:embed="rId3"/>
          <a:stretch>
            <a:fillRect/>
          </a:stretch>
        </p:blipFill>
        <p:spPr>
          <a:xfrm>
            <a:off x="6655794" y="962846"/>
            <a:ext cx="4864424" cy="3399292"/>
          </a:xfrm>
          <a:prstGeom prst="rect">
            <a:avLst/>
          </a:prstGeom>
        </p:spPr>
      </p:pic>
      <p:sp>
        <p:nvSpPr>
          <p:cNvPr id="9" name="Rectangle 8">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02CD158-C504-100D-5D78-C1E14B972E94}"/>
              </a:ext>
            </a:extLst>
          </p:cNvPr>
          <p:cNvPicPr>
            <a:picLocks noChangeAspect="1"/>
          </p:cNvPicPr>
          <p:nvPr/>
        </p:nvPicPr>
        <p:blipFill>
          <a:blip r:embed="rId4"/>
          <a:stretch>
            <a:fillRect/>
          </a:stretch>
        </p:blipFill>
        <p:spPr>
          <a:xfrm>
            <a:off x="259189" y="3638742"/>
            <a:ext cx="5426764" cy="3093254"/>
          </a:xfrm>
          <a:prstGeom prst="rect">
            <a:avLst/>
          </a:prstGeom>
        </p:spPr>
      </p:pic>
      <p:sp>
        <p:nvSpPr>
          <p:cNvPr id="5" name="TextBox 4">
            <a:extLst>
              <a:ext uri="{FF2B5EF4-FFF2-40B4-BE49-F238E27FC236}">
                <a16:creationId xmlns:a16="http://schemas.microsoft.com/office/drawing/2014/main" id="{FEE11742-69DD-B1E5-A21F-5C4894911D6E}"/>
              </a:ext>
            </a:extLst>
          </p:cNvPr>
          <p:cNvSpPr txBox="1"/>
          <p:nvPr/>
        </p:nvSpPr>
        <p:spPr>
          <a:xfrm>
            <a:off x="6655794" y="5185369"/>
            <a:ext cx="5230186"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Transforms Incorporated</a:t>
            </a:r>
          </a:p>
        </p:txBody>
      </p:sp>
    </p:spTree>
    <p:extLst>
      <p:ext uri="{BB962C8B-B14F-4D97-AF65-F5344CB8AC3E}">
        <p14:creationId xmlns:p14="http://schemas.microsoft.com/office/powerpoint/2010/main" val="3168684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32EBE56B-DFF0-4948-83B7-D40B66737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 name="TextBox 3">
            <a:extLst>
              <a:ext uri="{FF2B5EF4-FFF2-40B4-BE49-F238E27FC236}">
                <a16:creationId xmlns:a16="http://schemas.microsoft.com/office/drawing/2014/main" id="{EA3A42EF-4E51-B75C-577F-2D92F38C8E90}"/>
              </a:ext>
            </a:extLst>
          </p:cNvPr>
          <p:cNvSpPr txBox="1"/>
          <p:nvPr/>
        </p:nvSpPr>
        <p:spPr>
          <a:xfrm>
            <a:off x="996275" y="4071961"/>
            <a:ext cx="10576132" cy="2068081"/>
          </a:xfrm>
          <a:prstGeom prst="rect">
            <a:avLst/>
          </a:prstGeom>
        </p:spPr>
        <p:txBody>
          <a:bodyPr vert="horz" lIns="91440" tIns="45720" rIns="91440" bIns="45720" rtlCol="0" anchor="ctr">
            <a:normAutofit/>
          </a:bodyPr>
          <a:lstStyle/>
          <a:p>
            <a:pPr algn="ctr">
              <a:spcBef>
                <a:spcPct val="0"/>
              </a:spcBef>
              <a:spcAft>
                <a:spcPts val="600"/>
              </a:spcAft>
            </a:pPr>
            <a:r>
              <a:rPr lang="en-US" sz="3200" dirty="0">
                <a:latin typeface="Times New Roman" panose="02020603050405020304" pitchFamily="18" charset="0"/>
                <a:ea typeface="+mj-ea"/>
                <a:cs typeface="Times New Roman" panose="02020603050405020304" pitchFamily="18" charset="0"/>
              </a:rPr>
              <a:t>LOADING THE TRANSFORMED DATA</a:t>
            </a:r>
          </a:p>
        </p:txBody>
      </p:sp>
      <p:grpSp>
        <p:nvGrpSpPr>
          <p:cNvPr id="17" name="Group 16">
            <a:extLst>
              <a:ext uri="{FF2B5EF4-FFF2-40B4-BE49-F238E27FC236}">
                <a16:creationId xmlns:a16="http://schemas.microsoft.com/office/drawing/2014/main" id="{1349D8E1-A99C-44FA-8E2E-490F99B6FD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18" name="Picture 17">
              <a:extLst>
                <a:ext uri="{FF2B5EF4-FFF2-40B4-BE49-F238E27FC236}">
                  <a16:creationId xmlns:a16="http://schemas.microsoft.com/office/drawing/2014/main" id="{3A84D5F5-1BF3-41EE-B3AD-9714296C22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9" name="Picture 18">
              <a:extLst>
                <a:ext uri="{FF2B5EF4-FFF2-40B4-BE49-F238E27FC236}">
                  <a16:creationId xmlns:a16="http://schemas.microsoft.com/office/drawing/2014/main" id="{571D517A-9243-42DB-94D5-3031618964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3" name="Picture 2">
            <a:extLst>
              <a:ext uri="{FF2B5EF4-FFF2-40B4-BE49-F238E27FC236}">
                <a16:creationId xmlns:a16="http://schemas.microsoft.com/office/drawing/2014/main" id="{F4A3D8FC-8B06-1AB7-BF57-DA2739F11E57}"/>
              </a:ext>
            </a:extLst>
          </p:cNvPr>
          <p:cNvPicPr>
            <a:picLocks noChangeAspect="1"/>
          </p:cNvPicPr>
          <p:nvPr/>
        </p:nvPicPr>
        <p:blipFill>
          <a:blip r:embed="rId4"/>
          <a:stretch>
            <a:fillRect/>
          </a:stretch>
        </p:blipFill>
        <p:spPr>
          <a:xfrm>
            <a:off x="827232" y="823140"/>
            <a:ext cx="5181599" cy="3248817"/>
          </a:xfrm>
          <a:prstGeom prst="rect">
            <a:avLst/>
          </a:prstGeom>
        </p:spPr>
      </p:pic>
      <p:pic>
        <p:nvPicPr>
          <p:cNvPr id="2" name="Picture 1">
            <a:extLst>
              <a:ext uri="{FF2B5EF4-FFF2-40B4-BE49-F238E27FC236}">
                <a16:creationId xmlns:a16="http://schemas.microsoft.com/office/drawing/2014/main" id="{FDFBB6D6-CDD1-632F-C80F-C00247447D09}"/>
              </a:ext>
            </a:extLst>
          </p:cNvPr>
          <p:cNvPicPr>
            <a:picLocks noChangeAspect="1"/>
          </p:cNvPicPr>
          <p:nvPr/>
        </p:nvPicPr>
        <p:blipFill>
          <a:blip r:embed="rId5"/>
          <a:stretch>
            <a:fillRect/>
          </a:stretch>
        </p:blipFill>
        <p:spPr>
          <a:xfrm>
            <a:off x="6186487" y="836093"/>
            <a:ext cx="5181599" cy="3201593"/>
          </a:xfrm>
          <a:prstGeom prst="rect">
            <a:avLst/>
          </a:prstGeom>
        </p:spPr>
      </p:pic>
    </p:spTree>
    <p:extLst>
      <p:ext uri="{BB962C8B-B14F-4D97-AF65-F5344CB8AC3E}">
        <p14:creationId xmlns:p14="http://schemas.microsoft.com/office/powerpoint/2010/main" val="2513741353"/>
      </p:ext>
    </p:extLst>
  </p:cSld>
  <p:clrMapOvr>
    <a:masterClrMapping/>
  </p:clrMapOvr>
</p:sld>
</file>

<file path=ppt/theme/theme1.xml><?xml version="1.0" encoding="utf-8"?>
<a:theme xmlns:a="http://schemas.openxmlformats.org/drawingml/2006/main" name="DappledVTI">
  <a:themeElements>
    <a:clrScheme name="AnalogousFromRegularSeed_2SEEDS">
      <a:dk1>
        <a:srgbClr val="000000"/>
      </a:dk1>
      <a:lt1>
        <a:srgbClr val="FFFFFF"/>
      </a:lt1>
      <a:dk2>
        <a:srgbClr val="1B2F2E"/>
      </a:dk2>
      <a:lt2>
        <a:srgbClr val="F3F1F0"/>
      </a:lt2>
      <a:accent1>
        <a:srgbClr val="3B9EB1"/>
      </a:accent1>
      <a:accent2>
        <a:srgbClr val="46B196"/>
      </a:accent2>
      <a:accent3>
        <a:srgbClr val="4D7EC3"/>
      </a:accent3>
      <a:accent4>
        <a:srgbClr val="B13B3E"/>
      </a:accent4>
      <a:accent5>
        <a:srgbClr val="C37B4D"/>
      </a:accent5>
      <a:accent6>
        <a:srgbClr val="B19A3B"/>
      </a:accent6>
      <a:hlink>
        <a:srgbClr val="C05944"/>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B39E91CD076F64382E6CDE3895596E3" ma:contentTypeVersion="4" ma:contentTypeDescription="Create a new document." ma:contentTypeScope="" ma:versionID="db1d61c63084445dd32f2f8f13ea8fcb">
  <xsd:schema xmlns:xsd="http://www.w3.org/2001/XMLSchema" xmlns:xs="http://www.w3.org/2001/XMLSchema" xmlns:p="http://schemas.microsoft.com/office/2006/metadata/properties" xmlns:ns3="73ba17ad-1cda-404e-abd1-88f3af3164bb" targetNamespace="http://schemas.microsoft.com/office/2006/metadata/properties" ma:root="true" ma:fieldsID="0516f108b84cf7587a127630375512ed" ns3:_="">
    <xsd:import namespace="73ba17ad-1cda-404e-abd1-88f3af3164b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ba17ad-1cda-404e-abd1-88f3af3164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97D87D-61E3-4116-B790-A9F75599D1C6}">
  <ds:schemaRefs>
    <ds:schemaRef ds:uri="http://schemas.microsoft.com/office/2006/documentManagement/types"/>
    <ds:schemaRef ds:uri="73ba17ad-1cda-404e-abd1-88f3af3164bb"/>
    <ds:schemaRef ds:uri="http://schemas.microsoft.com/office/2006/metadata/properties"/>
    <ds:schemaRef ds:uri="http://purl.org/dc/terms/"/>
    <ds:schemaRef ds:uri="http://purl.org/dc/dcmitype/"/>
    <ds:schemaRef ds:uri="http://www.w3.org/XML/1998/namespace"/>
    <ds:schemaRef ds:uri="http://schemas.microsoft.com/office/infopath/2007/PartnerControl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232F48F7-C5CF-469A-8926-B2BF3C5D04B6}">
  <ds:schemaRefs>
    <ds:schemaRef ds:uri="http://schemas.microsoft.com/sharepoint/v3/contenttype/forms"/>
  </ds:schemaRefs>
</ds:datastoreItem>
</file>

<file path=customXml/itemProps3.xml><?xml version="1.0" encoding="utf-8"?>
<ds:datastoreItem xmlns:ds="http://schemas.openxmlformats.org/officeDocument/2006/customXml" ds:itemID="{85952AC1-EFC2-48A8-86C3-923D58AF57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ba17ad-1cda-404e-abd1-88f3af3164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331</TotalTime>
  <Words>1380</Words>
  <Application>Microsoft Macintosh PowerPoint</Application>
  <PresentationFormat>Widescreen</PresentationFormat>
  <Paragraphs>113</Paragraphs>
  <Slides>31</Slides>
  <Notes>12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31</vt:i4>
      </vt:variant>
    </vt:vector>
  </HeadingPairs>
  <TitlesOfParts>
    <vt:vector size="45" baseType="lpstr">
      <vt:lpstr>Amasis MT Pro Black</vt:lpstr>
      <vt:lpstr>Arial</vt:lpstr>
      <vt:lpstr>ArialMT</vt:lpstr>
      <vt:lpstr>Avenir Next LT Pro</vt:lpstr>
      <vt:lpstr>AvenirNext LT Pro Medium</vt:lpstr>
      <vt:lpstr>Baguet Script</vt:lpstr>
      <vt:lpstr>Calibri</vt:lpstr>
      <vt:lpstr>Sabon Next LT</vt:lpstr>
      <vt:lpstr>Söhne</vt:lpstr>
      <vt:lpstr>Times New Roman</vt:lpstr>
      <vt:lpstr>TimesNewRomanPSMT</vt:lpstr>
      <vt:lpstr>Wingdings</vt:lpstr>
      <vt:lpstr>Wingdings 3</vt:lpstr>
      <vt:lpstr>DappledVTI</vt:lpstr>
      <vt:lpstr>PowerPoint Presentation</vt:lpstr>
      <vt:lpstr>PowerPoint Presentation</vt:lpstr>
      <vt:lpstr>PowerPoint Presentation</vt:lpstr>
      <vt:lpstr>PowerPoint Presentation</vt:lpstr>
      <vt:lpstr>Git Repository Structure Overview</vt:lpstr>
      <vt:lpstr>AWS Pipeline</vt:lpstr>
      <vt:lpstr>ETL Job</vt:lpstr>
      <vt:lpstr>PowerPoint Presentation</vt:lpstr>
      <vt:lpstr>PowerPoint Presentation</vt:lpstr>
      <vt:lpstr>QUERYING THE DATA</vt:lpstr>
      <vt:lpstr>PowerPoint Presentation</vt:lpstr>
      <vt:lpstr>Contd..</vt:lpstr>
      <vt:lpstr>Contd..</vt:lpstr>
      <vt:lpstr>Correlation Matrix and Decision Attribute</vt:lpstr>
      <vt:lpstr>Understanding Data Distribution</vt:lpstr>
      <vt:lpstr>HEART DISEASE CLASSIFICATION FOR VARIOUS ATTRIBUTES</vt:lpstr>
      <vt:lpstr>PowerPoint Presentation</vt:lpstr>
      <vt:lpstr>The duplicate values have been searched but found none.</vt:lpstr>
      <vt:lpstr>Resampling the data using SMOTE</vt:lpstr>
      <vt:lpstr>Splitting the data into test and train subsets</vt:lpstr>
      <vt:lpstr>Feature Scaling</vt:lpstr>
      <vt:lpstr>Machine Learning</vt:lpstr>
      <vt:lpstr>Contd..</vt:lpstr>
      <vt:lpstr>Hyperparameter Tuning</vt:lpstr>
      <vt:lpstr>Comparison Results of Decision Trees</vt:lpstr>
      <vt:lpstr>XGBoost with Balanced Data</vt:lpstr>
      <vt:lpstr>Feature Importance</vt:lpstr>
      <vt:lpstr>EVALUATION</vt:lpstr>
      <vt:lpstr>RESULTS</vt:lpstr>
      <vt:lpstr>AWS Price Estimator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Sriyank Trivedi</dc:creator>
  <cp:lastModifiedBy>Aneela Gannarapu</cp:lastModifiedBy>
  <cp:revision>5</cp:revision>
  <dcterms:created xsi:type="dcterms:W3CDTF">2023-05-05T01:15:18Z</dcterms:created>
  <dcterms:modified xsi:type="dcterms:W3CDTF">2023-12-11T18:53:01Z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0x010100FB39E91CD076F64382E6CDE3895596E3</vt:lpwstr>
  </property>
</Properties>
</file>